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0104100" cy="11309350"/>
  <p:notesSz cx="20104100" cy="113093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629" y="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5E5E5E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15" dirty="0"/>
              <a:t>©</a:t>
            </a:r>
            <a:r>
              <a:rPr spc="45" dirty="0"/>
              <a:t> </a:t>
            </a:r>
            <a:r>
              <a:rPr spc="5" dirty="0"/>
              <a:t>Madrid</a:t>
            </a:r>
            <a:r>
              <a:rPr spc="80" dirty="0"/>
              <a:t> </a:t>
            </a:r>
            <a:r>
              <a:rPr spc="5" dirty="0"/>
              <a:t>Excelente</a:t>
            </a:r>
            <a:r>
              <a:rPr spc="80" dirty="0"/>
              <a:t> </a:t>
            </a:r>
            <a:r>
              <a:rPr spc="10" dirty="0"/>
              <a:t>2022.</a:t>
            </a:r>
            <a:r>
              <a:rPr spc="40" dirty="0"/>
              <a:t> </a:t>
            </a:r>
            <a:r>
              <a:rPr spc="10" dirty="0"/>
              <a:t>Todos</a:t>
            </a:r>
            <a:r>
              <a:rPr spc="35" dirty="0"/>
              <a:t> </a:t>
            </a:r>
            <a:r>
              <a:rPr spc="10" dirty="0"/>
              <a:t>los</a:t>
            </a:r>
            <a:r>
              <a:rPr spc="70" dirty="0"/>
              <a:t> </a:t>
            </a:r>
            <a:r>
              <a:rPr spc="15" dirty="0"/>
              <a:t>derechos</a:t>
            </a:r>
            <a:r>
              <a:rPr spc="35" dirty="0"/>
              <a:t> </a:t>
            </a:r>
            <a:r>
              <a:rPr spc="15" dirty="0"/>
              <a:t>reservados.</a:t>
            </a:r>
            <a:r>
              <a:rPr spc="45" dirty="0"/>
              <a:t> </a:t>
            </a:r>
            <a:r>
              <a:rPr spc="15" dirty="0"/>
              <a:t>Fundación</a:t>
            </a:r>
            <a:r>
              <a:rPr spc="80" dirty="0"/>
              <a:t> </a:t>
            </a:r>
            <a:r>
              <a:rPr spc="5" dirty="0"/>
              <a:t>Madrid</a:t>
            </a:r>
            <a:r>
              <a:rPr spc="80" dirty="0"/>
              <a:t> </a:t>
            </a:r>
            <a:r>
              <a:rPr spc="10" dirty="0"/>
              <a:t>por</a:t>
            </a:r>
            <a:r>
              <a:rPr spc="55" dirty="0"/>
              <a:t> </a:t>
            </a:r>
            <a:r>
              <a:rPr spc="10" dirty="0"/>
              <a:t>la</a:t>
            </a:r>
            <a:r>
              <a:rPr spc="50" dirty="0"/>
              <a:t> </a:t>
            </a:r>
            <a:r>
              <a:rPr spc="10" dirty="0"/>
              <a:t>Competitividad.</a:t>
            </a:r>
            <a:r>
              <a:rPr spc="95" dirty="0"/>
              <a:t> </a:t>
            </a:r>
            <a:r>
              <a:rPr spc="10" dirty="0"/>
              <a:t>Consejería</a:t>
            </a:r>
            <a:r>
              <a:rPr spc="45" dirty="0"/>
              <a:t> </a:t>
            </a:r>
            <a:r>
              <a:rPr spc="5" dirty="0"/>
              <a:t>de</a:t>
            </a:r>
            <a:r>
              <a:rPr spc="50" dirty="0"/>
              <a:t> </a:t>
            </a:r>
            <a:r>
              <a:rPr spc="10" dirty="0"/>
              <a:t>Economía,</a:t>
            </a:r>
            <a:r>
              <a:rPr spc="30" dirty="0"/>
              <a:t> </a:t>
            </a:r>
            <a:r>
              <a:rPr spc="15" dirty="0"/>
              <a:t>Hacienda</a:t>
            </a:r>
            <a:r>
              <a:rPr spc="85" dirty="0"/>
              <a:t> </a:t>
            </a:r>
            <a:r>
              <a:rPr spc="10" dirty="0"/>
              <a:t>y</a:t>
            </a:r>
            <a:r>
              <a:rPr spc="40" dirty="0"/>
              <a:t> </a:t>
            </a:r>
            <a:r>
              <a:rPr spc="15" dirty="0"/>
              <a:t>Empleo.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rgbClr val="004D8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4D8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5E5E5E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15" dirty="0"/>
              <a:t>©</a:t>
            </a:r>
            <a:r>
              <a:rPr spc="45" dirty="0"/>
              <a:t> </a:t>
            </a:r>
            <a:r>
              <a:rPr spc="5" dirty="0"/>
              <a:t>Madrid</a:t>
            </a:r>
            <a:r>
              <a:rPr spc="80" dirty="0"/>
              <a:t> </a:t>
            </a:r>
            <a:r>
              <a:rPr spc="5" dirty="0"/>
              <a:t>Excelente</a:t>
            </a:r>
            <a:r>
              <a:rPr spc="80" dirty="0"/>
              <a:t> </a:t>
            </a:r>
            <a:r>
              <a:rPr spc="10" dirty="0"/>
              <a:t>2022.</a:t>
            </a:r>
            <a:r>
              <a:rPr spc="40" dirty="0"/>
              <a:t> </a:t>
            </a:r>
            <a:r>
              <a:rPr spc="10" dirty="0"/>
              <a:t>Todos</a:t>
            </a:r>
            <a:r>
              <a:rPr spc="35" dirty="0"/>
              <a:t> </a:t>
            </a:r>
            <a:r>
              <a:rPr spc="10" dirty="0"/>
              <a:t>los</a:t>
            </a:r>
            <a:r>
              <a:rPr spc="70" dirty="0"/>
              <a:t> </a:t>
            </a:r>
            <a:r>
              <a:rPr spc="15" dirty="0"/>
              <a:t>derechos</a:t>
            </a:r>
            <a:r>
              <a:rPr spc="35" dirty="0"/>
              <a:t> </a:t>
            </a:r>
            <a:r>
              <a:rPr spc="15" dirty="0"/>
              <a:t>reservados.</a:t>
            </a:r>
            <a:r>
              <a:rPr spc="45" dirty="0"/>
              <a:t> </a:t>
            </a:r>
            <a:r>
              <a:rPr spc="15" dirty="0"/>
              <a:t>Fundación</a:t>
            </a:r>
            <a:r>
              <a:rPr spc="80" dirty="0"/>
              <a:t> </a:t>
            </a:r>
            <a:r>
              <a:rPr spc="5" dirty="0"/>
              <a:t>Madrid</a:t>
            </a:r>
            <a:r>
              <a:rPr spc="80" dirty="0"/>
              <a:t> </a:t>
            </a:r>
            <a:r>
              <a:rPr spc="10" dirty="0"/>
              <a:t>por</a:t>
            </a:r>
            <a:r>
              <a:rPr spc="55" dirty="0"/>
              <a:t> </a:t>
            </a:r>
            <a:r>
              <a:rPr spc="10" dirty="0"/>
              <a:t>la</a:t>
            </a:r>
            <a:r>
              <a:rPr spc="50" dirty="0"/>
              <a:t> </a:t>
            </a:r>
            <a:r>
              <a:rPr spc="10" dirty="0"/>
              <a:t>Competitividad.</a:t>
            </a:r>
            <a:r>
              <a:rPr spc="95" dirty="0"/>
              <a:t> </a:t>
            </a:r>
            <a:r>
              <a:rPr spc="10" dirty="0"/>
              <a:t>Consejería</a:t>
            </a:r>
            <a:r>
              <a:rPr spc="45" dirty="0"/>
              <a:t> </a:t>
            </a:r>
            <a:r>
              <a:rPr spc="5" dirty="0"/>
              <a:t>de</a:t>
            </a:r>
            <a:r>
              <a:rPr spc="50" dirty="0"/>
              <a:t> </a:t>
            </a:r>
            <a:r>
              <a:rPr spc="10" dirty="0"/>
              <a:t>Economía,</a:t>
            </a:r>
            <a:r>
              <a:rPr spc="30" dirty="0"/>
              <a:t> </a:t>
            </a:r>
            <a:r>
              <a:rPr spc="15" dirty="0"/>
              <a:t>Hacienda</a:t>
            </a:r>
            <a:r>
              <a:rPr spc="85" dirty="0"/>
              <a:t> </a:t>
            </a:r>
            <a:r>
              <a:rPr spc="10" dirty="0"/>
              <a:t>y</a:t>
            </a:r>
            <a:r>
              <a:rPr spc="40" dirty="0"/>
              <a:t> </a:t>
            </a:r>
            <a:r>
              <a:rPr spc="15" dirty="0"/>
              <a:t>Empleo.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rgbClr val="004D8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5E5E5E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15" dirty="0"/>
              <a:t>©</a:t>
            </a:r>
            <a:r>
              <a:rPr spc="45" dirty="0"/>
              <a:t> </a:t>
            </a:r>
            <a:r>
              <a:rPr spc="5" dirty="0"/>
              <a:t>Madrid</a:t>
            </a:r>
            <a:r>
              <a:rPr spc="80" dirty="0"/>
              <a:t> </a:t>
            </a:r>
            <a:r>
              <a:rPr spc="5" dirty="0"/>
              <a:t>Excelente</a:t>
            </a:r>
            <a:r>
              <a:rPr spc="80" dirty="0"/>
              <a:t> </a:t>
            </a:r>
            <a:r>
              <a:rPr spc="10" dirty="0"/>
              <a:t>2022.</a:t>
            </a:r>
            <a:r>
              <a:rPr spc="40" dirty="0"/>
              <a:t> </a:t>
            </a:r>
            <a:r>
              <a:rPr spc="10" dirty="0"/>
              <a:t>Todos</a:t>
            </a:r>
            <a:r>
              <a:rPr spc="35" dirty="0"/>
              <a:t> </a:t>
            </a:r>
            <a:r>
              <a:rPr spc="10" dirty="0"/>
              <a:t>los</a:t>
            </a:r>
            <a:r>
              <a:rPr spc="70" dirty="0"/>
              <a:t> </a:t>
            </a:r>
            <a:r>
              <a:rPr spc="15" dirty="0"/>
              <a:t>derechos</a:t>
            </a:r>
            <a:r>
              <a:rPr spc="35" dirty="0"/>
              <a:t> </a:t>
            </a:r>
            <a:r>
              <a:rPr spc="15" dirty="0"/>
              <a:t>reservados.</a:t>
            </a:r>
            <a:r>
              <a:rPr spc="45" dirty="0"/>
              <a:t> </a:t>
            </a:r>
            <a:r>
              <a:rPr spc="15" dirty="0"/>
              <a:t>Fundación</a:t>
            </a:r>
            <a:r>
              <a:rPr spc="80" dirty="0"/>
              <a:t> </a:t>
            </a:r>
            <a:r>
              <a:rPr spc="5" dirty="0"/>
              <a:t>Madrid</a:t>
            </a:r>
            <a:r>
              <a:rPr spc="80" dirty="0"/>
              <a:t> </a:t>
            </a:r>
            <a:r>
              <a:rPr spc="10" dirty="0"/>
              <a:t>por</a:t>
            </a:r>
            <a:r>
              <a:rPr spc="55" dirty="0"/>
              <a:t> </a:t>
            </a:r>
            <a:r>
              <a:rPr spc="10" dirty="0"/>
              <a:t>la</a:t>
            </a:r>
            <a:r>
              <a:rPr spc="50" dirty="0"/>
              <a:t> </a:t>
            </a:r>
            <a:r>
              <a:rPr spc="10" dirty="0"/>
              <a:t>Competitividad.</a:t>
            </a:r>
            <a:r>
              <a:rPr spc="95" dirty="0"/>
              <a:t> </a:t>
            </a:r>
            <a:r>
              <a:rPr spc="10" dirty="0"/>
              <a:t>Consejería</a:t>
            </a:r>
            <a:r>
              <a:rPr spc="45" dirty="0"/>
              <a:t> </a:t>
            </a:r>
            <a:r>
              <a:rPr spc="5" dirty="0"/>
              <a:t>de</a:t>
            </a:r>
            <a:r>
              <a:rPr spc="50" dirty="0"/>
              <a:t> </a:t>
            </a:r>
            <a:r>
              <a:rPr spc="10" dirty="0"/>
              <a:t>Economía,</a:t>
            </a:r>
            <a:r>
              <a:rPr spc="30" dirty="0"/>
              <a:t> </a:t>
            </a:r>
            <a:r>
              <a:rPr spc="15" dirty="0"/>
              <a:t>Hacienda</a:t>
            </a:r>
            <a:r>
              <a:rPr spc="85" dirty="0"/>
              <a:t> </a:t>
            </a:r>
            <a:r>
              <a:rPr spc="10" dirty="0"/>
              <a:t>y</a:t>
            </a:r>
            <a:r>
              <a:rPr spc="40" dirty="0"/>
              <a:t> </a:t>
            </a:r>
            <a:r>
              <a:rPr spc="15" dirty="0"/>
              <a:t>Empleo.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rgbClr val="004D8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5E5E5E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15" dirty="0"/>
              <a:t>©</a:t>
            </a:r>
            <a:r>
              <a:rPr spc="45" dirty="0"/>
              <a:t> </a:t>
            </a:r>
            <a:r>
              <a:rPr spc="5" dirty="0"/>
              <a:t>Madrid</a:t>
            </a:r>
            <a:r>
              <a:rPr spc="80" dirty="0"/>
              <a:t> </a:t>
            </a:r>
            <a:r>
              <a:rPr spc="5" dirty="0"/>
              <a:t>Excelente</a:t>
            </a:r>
            <a:r>
              <a:rPr spc="80" dirty="0"/>
              <a:t> </a:t>
            </a:r>
            <a:r>
              <a:rPr spc="10" dirty="0"/>
              <a:t>2022.</a:t>
            </a:r>
            <a:r>
              <a:rPr spc="40" dirty="0"/>
              <a:t> </a:t>
            </a:r>
            <a:r>
              <a:rPr spc="10" dirty="0"/>
              <a:t>Todos</a:t>
            </a:r>
            <a:r>
              <a:rPr spc="35" dirty="0"/>
              <a:t> </a:t>
            </a:r>
            <a:r>
              <a:rPr spc="10" dirty="0"/>
              <a:t>los</a:t>
            </a:r>
            <a:r>
              <a:rPr spc="70" dirty="0"/>
              <a:t> </a:t>
            </a:r>
            <a:r>
              <a:rPr spc="15" dirty="0"/>
              <a:t>derechos</a:t>
            </a:r>
            <a:r>
              <a:rPr spc="35" dirty="0"/>
              <a:t> </a:t>
            </a:r>
            <a:r>
              <a:rPr spc="15" dirty="0"/>
              <a:t>reservados.</a:t>
            </a:r>
            <a:r>
              <a:rPr spc="45" dirty="0"/>
              <a:t> </a:t>
            </a:r>
            <a:r>
              <a:rPr spc="15" dirty="0"/>
              <a:t>Fundación</a:t>
            </a:r>
            <a:r>
              <a:rPr spc="80" dirty="0"/>
              <a:t> </a:t>
            </a:r>
            <a:r>
              <a:rPr spc="5" dirty="0"/>
              <a:t>Madrid</a:t>
            </a:r>
            <a:r>
              <a:rPr spc="80" dirty="0"/>
              <a:t> </a:t>
            </a:r>
            <a:r>
              <a:rPr spc="10" dirty="0"/>
              <a:t>por</a:t>
            </a:r>
            <a:r>
              <a:rPr spc="55" dirty="0"/>
              <a:t> </a:t>
            </a:r>
            <a:r>
              <a:rPr spc="10" dirty="0"/>
              <a:t>la</a:t>
            </a:r>
            <a:r>
              <a:rPr spc="50" dirty="0"/>
              <a:t> </a:t>
            </a:r>
            <a:r>
              <a:rPr spc="10" dirty="0"/>
              <a:t>Competitividad.</a:t>
            </a:r>
            <a:r>
              <a:rPr spc="95" dirty="0"/>
              <a:t> </a:t>
            </a:r>
            <a:r>
              <a:rPr spc="10" dirty="0"/>
              <a:t>Consejería</a:t>
            </a:r>
            <a:r>
              <a:rPr spc="45" dirty="0"/>
              <a:t> </a:t>
            </a:r>
            <a:r>
              <a:rPr spc="5" dirty="0"/>
              <a:t>de</a:t>
            </a:r>
            <a:r>
              <a:rPr spc="50" dirty="0"/>
              <a:t> </a:t>
            </a:r>
            <a:r>
              <a:rPr spc="10" dirty="0"/>
              <a:t>Economía,</a:t>
            </a:r>
            <a:r>
              <a:rPr spc="30" dirty="0"/>
              <a:t> </a:t>
            </a:r>
            <a:r>
              <a:rPr spc="15" dirty="0"/>
              <a:t>Hacienda</a:t>
            </a:r>
            <a:r>
              <a:rPr spc="85" dirty="0"/>
              <a:t> </a:t>
            </a:r>
            <a:r>
              <a:rPr spc="10" dirty="0"/>
              <a:t>y</a:t>
            </a:r>
            <a:r>
              <a:rPr spc="40" dirty="0"/>
              <a:t> </a:t>
            </a:r>
            <a:r>
              <a:rPr spc="15" dirty="0"/>
              <a:t>Empleo.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5E5E5E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15" dirty="0"/>
              <a:t>©</a:t>
            </a:r>
            <a:r>
              <a:rPr spc="45" dirty="0"/>
              <a:t> </a:t>
            </a:r>
            <a:r>
              <a:rPr spc="5" dirty="0"/>
              <a:t>Madrid</a:t>
            </a:r>
            <a:r>
              <a:rPr spc="80" dirty="0"/>
              <a:t> </a:t>
            </a:r>
            <a:r>
              <a:rPr spc="5" dirty="0"/>
              <a:t>Excelente</a:t>
            </a:r>
            <a:r>
              <a:rPr spc="80" dirty="0"/>
              <a:t> </a:t>
            </a:r>
            <a:r>
              <a:rPr spc="10" dirty="0"/>
              <a:t>2022.</a:t>
            </a:r>
            <a:r>
              <a:rPr spc="40" dirty="0"/>
              <a:t> </a:t>
            </a:r>
            <a:r>
              <a:rPr spc="10" dirty="0"/>
              <a:t>Todos</a:t>
            </a:r>
            <a:r>
              <a:rPr spc="35" dirty="0"/>
              <a:t> </a:t>
            </a:r>
            <a:r>
              <a:rPr spc="10" dirty="0"/>
              <a:t>los</a:t>
            </a:r>
            <a:r>
              <a:rPr spc="70" dirty="0"/>
              <a:t> </a:t>
            </a:r>
            <a:r>
              <a:rPr spc="15" dirty="0"/>
              <a:t>derechos</a:t>
            </a:r>
            <a:r>
              <a:rPr spc="35" dirty="0"/>
              <a:t> </a:t>
            </a:r>
            <a:r>
              <a:rPr spc="15" dirty="0"/>
              <a:t>reservados.</a:t>
            </a:r>
            <a:r>
              <a:rPr spc="45" dirty="0"/>
              <a:t> </a:t>
            </a:r>
            <a:r>
              <a:rPr spc="15" dirty="0"/>
              <a:t>Fundación</a:t>
            </a:r>
            <a:r>
              <a:rPr spc="80" dirty="0"/>
              <a:t> </a:t>
            </a:r>
            <a:r>
              <a:rPr spc="5" dirty="0"/>
              <a:t>Madrid</a:t>
            </a:r>
            <a:r>
              <a:rPr spc="80" dirty="0"/>
              <a:t> </a:t>
            </a:r>
            <a:r>
              <a:rPr spc="10" dirty="0"/>
              <a:t>por</a:t>
            </a:r>
            <a:r>
              <a:rPr spc="55" dirty="0"/>
              <a:t> </a:t>
            </a:r>
            <a:r>
              <a:rPr spc="10" dirty="0"/>
              <a:t>la</a:t>
            </a:r>
            <a:r>
              <a:rPr spc="50" dirty="0"/>
              <a:t> </a:t>
            </a:r>
            <a:r>
              <a:rPr spc="10" dirty="0"/>
              <a:t>Competitividad.</a:t>
            </a:r>
            <a:r>
              <a:rPr spc="95" dirty="0"/>
              <a:t> </a:t>
            </a:r>
            <a:r>
              <a:rPr spc="10" dirty="0"/>
              <a:t>Consejería</a:t>
            </a:r>
            <a:r>
              <a:rPr spc="45" dirty="0"/>
              <a:t> </a:t>
            </a:r>
            <a:r>
              <a:rPr spc="5" dirty="0"/>
              <a:t>de</a:t>
            </a:r>
            <a:r>
              <a:rPr spc="50" dirty="0"/>
              <a:t> </a:t>
            </a:r>
            <a:r>
              <a:rPr spc="10" dirty="0"/>
              <a:t>Economía,</a:t>
            </a:r>
            <a:r>
              <a:rPr spc="30" dirty="0"/>
              <a:t> </a:t>
            </a:r>
            <a:r>
              <a:rPr spc="15" dirty="0"/>
              <a:t>Hacienda</a:t>
            </a:r>
            <a:r>
              <a:rPr spc="85" dirty="0"/>
              <a:t> </a:t>
            </a:r>
            <a:r>
              <a:rPr spc="10" dirty="0"/>
              <a:t>y</a:t>
            </a:r>
            <a:r>
              <a:rPr spc="40" dirty="0"/>
              <a:t> </a:t>
            </a:r>
            <a:r>
              <a:rPr spc="15" dirty="0"/>
              <a:t>Empleo.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268166" y="10111106"/>
            <a:ext cx="2462752" cy="78908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20104098" cy="1130854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268166" y="10111106"/>
            <a:ext cx="2462752" cy="78908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0563" y="7604722"/>
            <a:ext cx="9011285" cy="1198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50" b="0" i="0">
                <a:solidFill>
                  <a:srgbClr val="004D8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99645" y="3459759"/>
            <a:ext cx="16104808" cy="5505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4D8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5490" y="10981305"/>
            <a:ext cx="6982459" cy="142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5E5E5E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15" dirty="0"/>
              <a:t>©</a:t>
            </a:r>
            <a:r>
              <a:rPr spc="45" dirty="0"/>
              <a:t> </a:t>
            </a:r>
            <a:r>
              <a:rPr spc="5" dirty="0"/>
              <a:t>Madrid</a:t>
            </a:r>
            <a:r>
              <a:rPr spc="80" dirty="0"/>
              <a:t> </a:t>
            </a:r>
            <a:r>
              <a:rPr spc="5" dirty="0"/>
              <a:t>Excelente</a:t>
            </a:r>
            <a:r>
              <a:rPr spc="80" dirty="0"/>
              <a:t> </a:t>
            </a:r>
            <a:r>
              <a:rPr spc="10" dirty="0"/>
              <a:t>2022.</a:t>
            </a:r>
            <a:r>
              <a:rPr spc="40" dirty="0"/>
              <a:t> </a:t>
            </a:r>
            <a:r>
              <a:rPr spc="10" dirty="0"/>
              <a:t>Todos</a:t>
            </a:r>
            <a:r>
              <a:rPr spc="35" dirty="0"/>
              <a:t> </a:t>
            </a:r>
            <a:r>
              <a:rPr spc="10" dirty="0"/>
              <a:t>los</a:t>
            </a:r>
            <a:r>
              <a:rPr spc="70" dirty="0"/>
              <a:t> </a:t>
            </a:r>
            <a:r>
              <a:rPr spc="15" dirty="0"/>
              <a:t>derechos</a:t>
            </a:r>
            <a:r>
              <a:rPr spc="35" dirty="0"/>
              <a:t> </a:t>
            </a:r>
            <a:r>
              <a:rPr spc="15" dirty="0"/>
              <a:t>reservados.</a:t>
            </a:r>
            <a:r>
              <a:rPr spc="45" dirty="0"/>
              <a:t> </a:t>
            </a:r>
            <a:r>
              <a:rPr spc="15" dirty="0"/>
              <a:t>Fundación</a:t>
            </a:r>
            <a:r>
              <a:rPr spc="80" dirty="0"/>
              <a:t> </a:t>
            </a:r>
            <a:r>
              <a:rPr spc="5" dirty="0"/>
              <a:t>Madrid</a:t>
            </a:r>
            <a:r>
              <a:rPr spc="80" dirty="0"/>
              <a:t> </a:t>
            </a:r>
            <a:r>
              <a:rPr spc="10" dirty="0"/>
              <a:t>por</a:t>
            </a:r>
            <a:r>
              <a:rPr spc="55" dirty="0"/>
              <a:t> </a:t>
            </a:r>
            <a:r>
              <a:rPr spc="10" dirty="0"/>
              <a:t>la</a:t>
            </a:r>
            <a:r>
              <a:rPr spc="50" dirty="0"/>
              <a:t> </a:t>
            </a:r>
            <a:r>
              <a:rPr spc="10" dirty="0"/>
              <a:t>Competitividad.</a:t>
            </a:r>
            <a:r>
              <a:rPr spc="95" dirty="0"/>
              <a:t> </a:t>
            </a:r>
            <a:r>
              <a:rPr spc="10" dirty="0"/>
              <a:t>Consejería</a:t>
            </a:r>
            <a:r>
              <a:rPr spc="45" dirty="0"/>
              <a:t> </a:t>
            </a:r>
            <a:r>
              <a:rPr spc="5" dirty="0"/>
              <a:t>de</a:t>
            </a:r>
            <a:r>
              <a:rPr spc="50" dirty="0"/>
              <a:t> </a:t>
            </a:r>
            <a:r>
              <a:rPr spc="10" dirty="0"/>
              <a:t>Economía,</a:t>
            </a:r>
            <a:r>
              <a:rPr spc="30" dirty="0"/>
              <a:t> </a:t>
            </a:r>
            <a:r>
              <a:rPr spc="15" dirty="0"/>
              <a:t>Hacienda</a:t>
            </a:r>
            <a:r>
              <a:rPr spc="85" dirty="0"/>
              <a:t> </a:t>
            </a:r>
            <a:r>
              <a:rPr spc="10" dirty="0"/>
              <a:t>y</a:t>
            </a:r>
            <a:r>
              <a:rPr spc="40" dirty="0"/>
              <a:t> </a:t>
            </a:r>
            <a:r>
              <a:rPr spc="15" dirty="0"/>
              <a:t>Empleo.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mailto:direccion@madridexcelente.com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hyperlink" Target="mailto:direccion@madridexcelente.com" TargetMode="External"/><Relationship Id="rId4" Type="http://schemas.openxmlformats.org/officeDocument/2006/relationships/hyperlink" Target="https://certificacion.madridexcelente.com/solicitud?_ga=2.151754553.1417705310.1705309980-1097855247.1703761664&amp;_gl=1*1dwy5pw*_ga*MTA5Nzg1NTI0Ny4xNzAzNzYxNjY0*_ga_6LSMBTGXEQ*MTcwNTM5NjAyNC4zMC4wLjE3MDUzOTYwMjQuNjAuMC4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8190" y="6896522"/>
            <a:ext cx="12774930" cy="4213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3905">
              <a:lnSpc>
                <a:spcPts val="7175"/>
              </a:lnSpc>
            </a:pPr>
            <a:r>
              <a:rPr sz="7000" b="1" spc="-120" dirty="0">
                <a:solidFill>
                  <a:srgbClr val="004D80"/>
                </a:solidFill>
                <a:latin typeface="Arial"/>
                <a:cs typeface="Arial"/>
              </a:rPr>
              <a:t>Informe</a:t>
            </a:r>
            <a:r>
              <a:rPr sz="7000" b="1" spc="-295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7000" b="1" spc="-130" dirty="0">
                <a:solidFill>
                  <a:srgbClr val="004D80"/>
                </a:solidFill>
                <a:latin typeface="Arial"/>
                <a:cs typeface="Arial"/>
              </a:rPr>
              <a:t>preliminar</a:t>
            </a:r>
            <a:r>
              <a:rPr sz="7000" b="1" spc="-295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7000" b="1" spc="-75" dirty="0">
                <a:solidFill>
                  <a:srgbClr val="004D80"/>
                </a:solidFill>
                <a:latin typeface="Arial"/>
                <a:cs typeface="Arial"/>
              </a:rPr>
              <a:t>de</a:t>
            </a:r>
            <a:r>
              <a:rPr sz="7000" b="1" spc="-285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7000" b="1" spc="-120" dirty="0">
                <a:solidFill>
                  <a:srgbClr val="004D80"/>
                </a:solidFill>
                <a:latin typeface="Arial"/>
                <a:cs typeface="Arial"/>
              </a:rPr>
              <a:t>gestión</a:t>
            </a:r>
            <a:endParaRPr sz="7000">
              <a:latin typeface="Arial"/>
              <a:cs typeface="Arial"/>
            </a:endParaRPr>
          </a:p>
          <a:p>
            <a:pPr marL="763905">
              <a:lnSpc>
                <a:spcPts val="5370"/>
              </a:lnSpc>
            </a:pPr>
            <a:r>
              <a:rPr sz="4950" b="1" spc="-90" dirty="0">
                <a:solidFill>
                  <a:srgbClr val="004D80"/>
                </a:solidFill>
                <a:latin typeface="Arial"/>
                <a:cs typeface="Arial"/>
              </a:rPr>
              <a:t>Segundo</a:t>
            </a:r>
            <a:r>
              <a:rPr sz="4950" b="1" spc="-204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4950" b="1" spc="-90" dirty="0">
                <a:solidFill>
                  <a:srgbClr val="004D80"/>
                </a:solidFill>
                <a:latin typeface="Arial"/>
                <a:cs typeface="Arial"/>
              </a:rPr>
              <a:t>semestre</a:t>
            </a:r>
            <a:r>
              <a:rPr sz="4950" b="1" spc="-215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4950" b="1" spc="-80" dirty="0">
                <a:solidFill>
                  <a:srgbClr val="004D80"/>
                </a:solidFill>
                <a:latin typeface="Arial"/>
                <a:cs typeface="Arial"/>
              </a:rPr>
              <a:t>2023</a:t>
            </a:r>
            <a:endParaRPr sz="4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5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5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150">
              <a:latin typeface="Arial"/>
              <a:cs typeface="Arial"/>
            </a:endParaRPr>
          </a:p>
          <a:p>
            <a:pPr marR="8404225">
              <a:lnSpc>
                <a:spcPct val="103099"/>
              </a:lnSpc>
            </a:pPr>
            <a:r>
              <a:rPr sz="800" spc="15" dirty="0">
                <a:solidFill>
                  <a:srgbClr val="494948"/>
                </a:solidFill>
                <a:latin typeface="Calibri"/>
                <a:cs typeface="Calibri"/>
              </a:rPr>
              <a:t>© </a:t>
            </a:r>
            <a:r>
              <a:rPr sz="800" spc="10" dirty="0">
                <a:solidFill>
                  <a:srgbClr val="494948"/>
                </a:solidFill>
                <a:latin typeface="Calibri"/>
                <a:cs typeface="Calibri"/>
              </a:rPr>
              <a:t>Madrid </a:t>
            </a:r>
            <a:r>
              <a:rPr sz="800" spc="5" dirty="0">
                <a:solidFill>
                  <a:srgbClr val="494948"/>
                </a:solidFill>
                <a:latin typeface="Calibri"/>
                <a:cs typeface="Calibri"/>
              </a:rPr>
              <a:t>Excelente</a:t>
            </a:r>
            <a:r>
              <a:rPr sz="800" spc="10" dirty="0">
                <a:solidFill>
                  <a:srgbClr val="494948"/>
                </a:solidFill>
                <a:latin typeface="Calibri"/>
                <a:cs typeface="Calibri"/>
              </a:rPr>
              <a:t> 2022.</a:t>
            </a:r>
            <a:r>
              <a:rPr sz="800" spc="15" dirty="0">
                <a:solidFill>
                  <a:srgbClr val="494948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494948"/>
                </a:solidFill>
                <a:latin typeface="Calibri"/>
                <a:cs typeface="Calibri"/>
              </a:rPr>
              <a:t>Todos </a:t>
            </a:r>
            <a:r>
              <a:rPr sz="800" spc="10" dirty="0">
                <a:solidFill>
                  <a:srgbClr val="494948"/>
                </a:solidFill>
                <a:latin typeface="Calibri"/>
                <a:cs typeface="Calibri"/>
              </a:rPr>
              <a:t>los </a:t>
            </a:r>
            <a:r>
              <a:rPr sz="800" spc="15" dirty="0">
                <a:solidFill>
                  <a:srgbClr val="494948"/>
                </a:solidFill>
                <a:latin typeface="Calibri"/>
                <a:cs typeface="Calibri"/>
              </a:rPr>
              <a:t>derechos </a:t>
            </a:r>
            <a:r>
              <a:rPr sz="800" spc="10" dirty="0">
                <a:solidFill>
                  <a:srgbClr val="494948"/>
                </a:solidFill>
                <a:latin typeface="Calibri"/>
                <a:cs typeface="Calibri"/>
              </a:rPr>
              <a:t>reservados. </a:t>
            </a:r>
            <a:r>
              <a:rPr sz="800" spc="15" dirty="0">
                <a:solidFill>
                  <a:srgbClr val="494948"/>
                </a:solidFill>
                <a:latin typeface="Calibri"/>
                <a:cs typeface="Calibri"/>
              </a:rPr>
              <a:t>Fundación</a:t>
            </a:r>
            <a:r>
              <a:rPr sz="800" spc="20" dirty="0">
                <a:solidFill>
                  <a:srgbClr val="494948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494948"/>
                </a:solidFill>
                <a:latin typeface="Calibri"/>
                <a:cs typeface="Calibri"/>
              </a:rPr>
              <a:t>Madrid </a:t>
            </a:r>
            <a:r>
              <a:rPr sz="800" spc="15" dirty="0">
                <a:solidFill>
                  <a:srgbClr val="494948"/>
                </a:solidFill>
                <a:latin typeface="Calibri"/>
                <a:cs typeface="Calibri"/>
              </a:rPr>
              <a:t>por </a:t>
            </a:r>
            <a:r>
              <a:rPr sz="800" spc="10" dirty="0">
                <a:solidFill>
                  <a:srgbClr val="494948"/>
                </a:solidFill>
                <a:latin typeface="Calibri"/>
                <a:cs typeface="Calibri"/>
              </a:rPr>
              <a:t>la </a:t>
            </a:r>
            <a:r>
              <a:rPr sz="800" spc="15" dirty="0">
                <a:solidFill>
                  <a:srgbClr val="494948"/>
                </a:solidFill>
                <a:latin typeface="Calibri"/>
                <a:cs typeface="Calibri"/>
              </a:rPr>
              <a:t>Competitividad. </a:t>
            </a:r>
            <a:r>
              <a:rPr sz="800" spc="-170" dirty="0">
                <a:solidFill>
                  <a:srgbClr val="494948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494948"/>
                </a:solidFill>
                <a:latin typeface="Calibri"/>
                <a:cs typeface="Calibri"/>
              </a:rPr>
              <a:t>Consejería</a:t>
            </a:r>
            <a:r>
              <a:rPr sz="800" spc="55" dirty="0">
                <a:solidFill>
                  <a:srgbClr val="494948"/>
                </a:solidFill>
                <a:latin typeface="Calibri"/>
                <a:cs typeface="Calibri"/>
              </a:rPr>
              <a:t> </a:t>
            </a:r>
            <a:r>
              <a:rPr sz="800" spc="15" dirty="0">
                <a:solidFill>
                  <a:srgbClr val="494948"/>
                </a:solidFill>
                <a:latin typeface="Calibri"/>
                <a:cs typeface="Calibri"/>
              </a:rPr>
              <a:t>de</a:t>
            </a:r>
            <a:r>
              <a:rPr sz="800" spc="35" dirty="0">
                <a:solidFill>
                  <a:srgbClr val="494948"/>
                </a:solidFill>
                <a:latin typeface="Calibri"/>
                <a:cs typeface="Calibri"/>
              </a:rPr>
              <a:t> </a:t>
            </a:r>
            <a:r>
              <a:rPr sz="800" spc="15" dirty="0">
                <a:solidFill>
                  <a:srgbClr val="494948"/>
                </a:solidFill>
                <a:latin typeface="Calibri"/>
                <a:cs typeface="Calibri"/>
              </a:rPr>
              <a:t>Economía,</a:t>
            </a:r>
            <a:r>
              <a:rPr sz="800" spc="35" dirty="0">
                <a:solidFill>
                  <a:srgbClr val="494948"/>
                </a:solidFill>
                <a:latin typeface="Calibri"/>
                <a:cs typeface="Calibri"/>
              </a:rPr>
              <a:t> </a:t>
            </a:r>
            <a:r>
              <a:rPr sz="800" spc="15" dirty="0">
                <a:solidFill>
                  <a:srgbClr val="494948"/>
                </a:solidFill>
                <a:latin typeface="Calibri"/>
                <a:cs typeface="Calibri"/>
              </a:rPr>
              <a:t>Hacienda</a:t>
            </a:r>
            <a:r>
              <a:rPr sz="800" spc="70" dirty="0">
                <a:solidFill>
                  <a:srgbClr val="494948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494948"/>
                </a:solidFill>
                <a:latin typeface="Calibri"/>
                <a:cs typeface="Calibri"/>
              </a:rPr>
              <a:t>y</a:t>
            </a:r>
            <a:r>
              <a:rPr sz="800" spc="40" dirty="0">
                <a:solidFill>
                  <a:srgbClr val="494948"/>
                </a:solidFill>
                <a:latin typeface="Calibri"/>
                <a:cs typeface="Calibri"/>
              </a:rPr>
              <a:t> </a:t>
            </a:r>
            <a:r>
              <a:rPr sz="800" spc="15" dirty="0">
                <a:solidFill>
                  <a:srgbClr val="494948"/>
                </a:solidFill>
                <a:latin typeface="Calibri"/>
                <a:cs typeface="Calibri"/>
              </a:rPr>
              <a:t>Empleo.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27384" y="9226525"/>
              <a:ext cx="3589838" cy="115095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65490" y="10840498"/>
            <a:ext cx="4387850" cy="276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90"/>
              </a:spcBef>
            </a:pPr>
            <a:r>
              <a:rPr sz="800" spc="15" dirty="0">
                <a:solidFill>
                  <a:srgbClr val="494948"/>
                </a:solidFill>
                <a:latin typeface="Calibri"/>
                <a:cs typeface="Calibri"/>
              </a:rPr>
              <a:t>© </a:t>
            </a:r>
            <a:r>
              <a:rPr sz="800" spc="10" dirty="0">
                <a:solidFill>
                  <a:srgbClr val="494948"/>
                </a:solidFill>
                <a:latin typeface="Calibri"/>
                <a:cs typeface="Calibri"/>
              </a:rPr>
              <a:t>Madrid </a:t>
            </a:r>
            <a:r>
              <a:rPr sz="800" spc="5" dirty="0">
                <a:solidFill>
                  <a:srgbClr val="494948"/>
                </a:solidFill>
                <a:latin typeface="Calibri"/>
                <a:cs typeface="Calibri"/>
              </a:rPr>
              <a:t>Excelente</a:t>
            </a:r>
            <a:r>
              <a:rPr sz="800" spc="10" dirty="0">
                <a:solidFill>
                  <a:srgbClr val="494948"/>
                </a:solidFill>
                <a:latin typeface="Calibri"/>
                <a:cs typeface="Calibri"/>
              </a:rPr>
              <a:t> 2022.</a:t>
            </a:r>
            <a:r>
              <a:rPr sz="800" spc="15" dirty="0">
                <a:solidFill>
                  <a:srgbClr val="494948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494948"/>
                </a:solidFill>
                <a:latin typeface="Calibri"/>
                <a:cs typeface="Calibri"/>
              </a:rPr>
              <a:t>Todos </a:t>
            </a:r>
            <a:r>
              <a:rPr sz="800" spc="10" dirty="0">
                <a:solidFill>
                  <a:srgbClr val="494948"/>
                </a:solidFill>
                <a:latin typeface="Calibri"/>
                <a:cs typeface="Calibri"/>
              </a:rPr>
              <a:t>los </a:t>
            </a:r>
            <a:r>
              <a:rPr sz="800" spc="15" dirty="0">
                <a:solidFill>
                  <a:srgbClr val="494948"/>
                </a:solidFill>
                <a:latin typeface="Calibri"/>
                <a:cs typeface="Calibri"/>
              </a:rPr>
              <a:t>derechos </a:t>
            </a:r>
            <a:r>
              <a:rPr sz="800" spc="10" dirty="0">
                <a:solidFill>
                  <a:srgbClr val="494948"/>
                </a:solidFill>
                <a:latin typeface="Calibri"/>
                <a:cs typeface="Calibri"/>
              </a:rPr>
              <a:t>reservados. </a:t>
            </a:r>
            <a:r>
              <a:rPr sz="800" spc="15" dirty="0">
                <a:solidFill>
                  <a:srgbClr val="494948"/>
                </a:solidFill>
                <a:latin typeface="Calibri"/>
                <a:cs typeface="Calibri"/>
              </a:rPr>
              <a:t>Fundación</a:t>
            </a:r>
            <a:r>
              <a:rPr sz="800" spc="20" dirty="0">
                <a:solidFill>
                  <a:srgbClr val="494948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494948"/>
                </a:solidFill>
                <a:latin typeface="Calibri"/>
                <a:cs typeface="Calibri"/>
              </a:rPr>
              <a:t>Madrid </a:t>
            </a:r>
            <a:r>
              <a:rPr sz="800" spc="15" dirty="0">
                <a:solidFill>
                  <a:srgbClr val="494948"/>
                </a:solidFill>
                <a:latin typeface="Calibri"/>
                <a:cs typeface="Calibri"/>
              </a:rPr>
              <a:t>por </a:t>
            </a:r>
            <a:r>
              <a:rPr sz="800" spc="10" dirty="0">
                <a:solidFill>
                  <a:srgbClr val="494948"/>
                </a:solidFill>
                <a:latin typeface="Calibri"/>
                <a:cs typeface="Calibri"/>
              </a:rPr>
              <a:t>la </a:t>
            </a:r>
            <a:r>
              <a:rPr sz="800" spc="15" dirty="0">
                <a:solidFill>
                  <a:srgbClr val="494948"/>
                </a:solidFill>
                <a:latin typeface="Calibri"/>
                <a:cs typeface="Calibri"/>
              </a:rPr>
              <a:t>Competitividad. </a:t>
            </a:r>
            <a:r>
              <a:rPr sz="800" spc="-170" dirty="0">
                <a:solidFill>
                  <a:srgbClr val="494948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494948"/>
                </a:solidFill>
                <a:latin typeface="Calibri"/>
                <a:cs typeface="Calibri"/>
              </a:rPr>
              <a:t>Consejería</a:t>
            </a:r>
            <a:r>
              <a:rPr sz="800" spc="55" dirty="0">
                <a:solidFill>
                  <a:srgbClr val="494948"/>
                </a:solidFill>
                <a:latin typeface="Calibri"/>
                <a:cs typeface="Calibri"/>
              </a:rPr>
              <a:t> </a:t>
            </a:r>
            <a:r>
              <a:rPr sz="800" spc="15" dirty="0">
                <a:solidFill>
                  <a:srgbClr val="494948"/>
                </a:solidFill>
                <a:latin typeface="Calibri"/>
                <a:cs typeface="Calibri"/>
              </a:rPr>
              <a:t>de</a:t>
            </a:r>
            <a:r>
              <a:rPr sz="800" spc="35" dirty="0">
                <a:solidFill>
                  <a:srgbClr val="494948"/>
                </a:solidFill>
                <a:latin typeface="Calibri"/>
                <a:cs typeface="Calibri"/>
              </a:rPr>
              <a:t> </a:t>
            </a:r>
            <a:r>
              <a:rPr sz="800" spc="15" dirty="0">
                <a:solidFill>
                  <a:srgbClr val="494948"/>
                </a:solidFill>
                <a:latin typeface="Calibri"/>
                <a:cs typeface="Calibri"/>
              </a:rPr>
              <a:t>Economía,</a:t>
            </a:r>
            <a:r>
              <a:rPr sz="800" spc="35" dirty="0">
                <a:solidFill>
                  <a:srgbClr val="494948"/>
                </a:solidFill>
                <a:latin typeface="Calibri"/>
                <a:cs typeface="Calibri"/>
              </a:rPr>
              <a:t> </a:t>
            </a:r>
            <a:r>
              <a:rPr sz="800" spc="15" dirty="0">
                <a:solidFill>
                  <a:srgbClr val="494948"/>
                </a:solidFill>
                <a:latin typeface="Calibri"/>
                <a:cs typeface="Calibri"/>
              </a:rPr>
              <a:t>Hacienda</a:t>
            </a:r>
            <a:r>
              <a:rPr sz="800" spc="70" dirty="0">
                <a:solidFill>
                  <a:srgbClr val="494948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494948"/>
                </a:solidFill>
                <a:latin typeface="Calibri"/>
                <a:cs typeface="Calibri"/>
              </a:rPr>
              <a:t>y</a:t>
            </a:r>
            <a:r>
              <a:rPr sz="800" spc="40" dirty="0">
                <a:solidFill>
                  <a:srgbClr val="494948"/>
                </a:solidFill>
                <a:latin typeface="Calibri"/>
                <a:cs typeface="Calibri"/>
              </a:rPr>
              <a:t> </a:t>
            </a:r>
            <a:r>
              <a:rPr sz="800" spc="15" dirty="0">
                <a:solidFill>
                  <a:srgbClr val="494948"/>
                </a:solidFill>
                <a:latin typeface="Calibri"/>
                <a:cs typeface="Calibri"/>
              </a:rPr>
              <a:t>Empleo.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0855" y="1207502"/>
            <a:ext cx="5255965" cy="636169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5080" indent="5715">
              <a:lnSpc>
                <a:spcPts val="4110"/>
              </a:lnSpc>
              <a:spcBef>
                <a:spcPts val="1085"/>
              </a:spcBef>
            </a:pPr>
            <a:r>
              <a:rPr spc="-30" dirty="0"/>
              <a:t>Un</a:t>
            </a:r>
            <a:r>
              <a:rPr spc="-165" dirty="0"/>
              <a:t> </a:t>
            </a:r>
            <a:r>
              <a:rPr spc="-70" dirty="0"/>
              <a:t>proyecto</a:t>
            </a:r>
            <a:r>
              <a:rPr spc="-125" dirty="0"/>
              <a:t> </a:t>
            </a:r>
            <a:r>
              <a:rPr spc="-60" dirty="0"/>
              <a:t>para</a:t>
            </a:r>
            <a:r>
              <a:rPr spc="-140" dirty="0"/>
              <a:t> </a:t>
            </a:r>
            <a:r>
              <a:rPr spc="-70" dirty="0"/>
              <a:t>conectar</a:t>
            </a:r>
            <a:r>
              <a:rPr spc="-130" dirty="0"/>
              <a:t> </a:t>
            </a:r>
            <a:r>
              <a:rPr spc="-70" dirty="0"/>
              <a:t>empresas</a:t>
            </a:r>
            <a:r>
              <a:rPr spc="-125" dirty="0"/>
              <a:t> </a:t>
            </a:r>
            <a:r>
              <a:rPr spc="10" dirty="0"/>
              <a:t>y </a:t>
            </a:r>
            <a:r>
              <a:rPr spc="-1165" dirty="0"/>
              <a:t> </a:t>
            </a:r>
            <a:r>
              <a:rPr spc="-70" dirty="0"/>
              <a:t>despertar</a:t>
            </a:r>
            <a:r>
              <a:rPr spc="-130" dirty="0"/>
              <a:t> </a:t>
            </a:r>
            <a:r>
              <a:rPr spc="-65" dirty="0"/>
              <a:t>ideas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48102" y="9045411"/>
            <a:ext cx="1454785" cy="826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250" spc="-114" dirty="0">
                <a:solidFill>
                  <a:srgbClr val="004D80"/>
                </a:solidFill>
                <a:latin typeface="Arial MT"/>
                <a:cs typeface="Arial MT"/>
              </a:rPr>
              <a:t>2024</a:t>
            </a:r>
            <a:endParaRPr sz="52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94285" cy="113085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5490" y="10840498"/>
            <a:ext cx="6982459" cy="28194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7400"/>
              </a:lnSpc>
              <a:spcBef>
                <a:spcPts val="50"/>
              </a:spcBef>
            </a:pPr>
            <a:r>
              <a:rPr sz="800" spc="15" dirty="0">
                <a:solidFill>
                  <a:srgbClr val="494948"/>
                </a:solidFill>
                <a:latin typeface="Calibri"/>
                <a:cs typeface="Calibri"/>
              </a:rPr>
              <a:t>©        </a:t>
            </a:r>
            <a:r>
              <a:rPr sz="800" spc="10" dirty="0">
                <a:solidFill>
                  <a:srgbClr val="494948"/>
                </a:solidFill>
                <a:latin typeface="Calibri"/>
                <a:cs typeface="Calibri"/>
              </a:rPr>
              <a:t>Madrid       </a:t>
            </a:r>
            <a:r>
              <a:rPr sz="800" spc="15" dirty="0">
                <a:solidFill>
                  <a:srgbClr val="494948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494948"/>
                </a:solidFill>
                <a:latin typeface="Calibri"/>
                <a:cs typeface="Calibri"/>
              </a:rPr>
              <a:t>Excelente         </a:t>
            </a:r>
            <a:r>
              <a:rPr sz="800" spc="10" dirty="0">
                <a:solidFill>
                  <a:srgbClr val="494948"/>
                </a:solidFill>
                <a:latin typeface="Calibri"/>
                <a:cs typeface="Calibri"/>
              </a:rPr>
              <a:t>2022.         </a:t>
            </a:r>
            <a:r>
              <a:rPr sz="800" spc="5" dirty="0">
                <a:solidFill>
                  <a:srgbClr val="494948"/>
                </a:solidFill>
                <a:latin typeface="Calibri"/>
                <a:cs typeface="Calibri"/>
              </a:rPr>
              <a:t>Todos         </a:t>
            </a:r>
            <a:r>
              <a:rPr sz="800" spc="10" dirty="0">
                <a:solidFill>
                  <a:srgbClr val="494948"/>
                </a:solidFill>
                <a:latin typeface="Calibri"/>
                <a:cs typeface="Calibri"/>
              </a:rPr>
              <a:t>los         </a:t>
            </a:r>
            <a:r>
              <a:rPr sz="800" spc="15" dirty="0">
                <a:solidFill>
                  <a:srgbClr val="494948"/>
                </a:solidFill>
                <a:latin typeface="Calibri"/>
                <a:cs typeface="Calibri"/>
              </a:rPr>
              <a:t>derechos         </a:t>
            </a:r>
            <a:r>
              <a:rPr sz="800" spc="10" dirty="0">
                <a:solidFill>
                  <a:srgbClr val="494948"/>
                </a:solidFill>
                <a:latin typeface="Calibri"/>
                <a:cs typeface="Calibri"/>
              </a:rPr>
              <a:t>reservados.         </a:t>
            </a:r>
            <a:r>
              <a:rPr sz="800" spc="15" dirty="0">
                <a:solidFill>
                  <a:srgbClr val="494948"/>
                </a:solidFill>
                <a:latin typeface="Calibri"/>
                <a:cs typeface="Calibri"/>
              </a:rPr>
              <a:t>Fundación         </a:t>
            </a:r>
            <a:r>
              <a:rPr sz="800" spc="10" dirty="0">
                <a:solidFill>
                  <a:srgbClr val="494948"/>
                </a:solidFill>
                <a:latin typeface="Calibri"/>
                <a:cs typeface="Calibri"/>
              </a:rPr>
              <a:t>Madrid         </a:t>
            </a:r>
            <a:r>
              <a:rPr sz="800" spc="15" dirty="0">
                <a:solidFill>
                  <a:srgbClr val="494948"/>
                </a:solidFill>
                <a:latin typeface="Calibri"/>
                <a:cs typeface="Calibri"/>
              </a:rPr>
              <a:t>por        </a:t>
            </a:r>
            <a:r>
              <a:rPr sz="800" spc="10" dirty="0">
                <a:solidFill>
                  <a:srgbClr val="494948"/>
                </a:solidFill>
                <a:latin typeface="Calibri"/>
                <a:cs typeface="Calibri"/>
              </a:rPr>
              <a:t>la         </a:t>
            </a:r>
            <a:r>
              <a:rPr sz="800" spc="15" dirty="0">
                <a:solidFill>
                  <a:srgbClr val="494948"/>
                </a:solidFill>
                <a:latin typeface="Calibri"/>
                <a:cs typeface="Calibri"/>
              </a:rPr>
              <a:t>Competitividad. </a:t>
            </a:r>
            <a:r>
              <a:rPr sz="800" spc="20" dirty="0">
                <a:solidFill>
                  <a:srgbClr val="494948"/>
                </a:solidFill>
                <a:latin typeface="Calibri"/>
                <a:cs typeface="Calibri"/>
              </a:rPr>
              <a:t> </a:t>
            </a:r>
            <a:r>
              <a:rPr sz="1200" spc="-262" baseline="3472" dirty="0">
                <a:solidFill>
                  <a:srgbClr val="494948"/>
                </a:solidFill>
                <a:latin typeface="Calibri"/>
                <a:cs typeface="Calibri"/>
              </a:rPr>
              <a:t>C</a:t>
            </a:r>
            <a:r>
              <a:rPr sz="800" spc="-175" dirty="0">
                <a:solidFill>
                  <a:srgbClr val="5E5E5E"/>
                </a:solidFill>
                <a:latin typeface="Arial MT"/>
                <a:cs typeface="Arial MT"/>
              </a:rPr>
              <a:t>©</a:t>
            </a:r>
            <a:r>
              <a:rPr sz="1200" spc="-262" baseline="3472" dirty="0">
                <a:solidFill>
                  <a:srgbClr val="494948"/>
                </a:solidFill>
                <a:latin typeface="Calibri"/>
                <a:cs typeface="Calibri"/>
              </a:rPr>
              <a:t>o</a:t>
            </a:r>
            <a:r>
              <a:rPr sz="800" spc="-175" dirty="0">
                <a:solidFill>
                  <a:srgbClr val="5E5E5E"/>
                </a:solidFill>
                <a:latin typeface="Arial MT"/>
                <a:cs typeface="Arial MT"/>
              </a:rPr>
              <a:t>M</a:t>
            </a:r>
            <a:r>
              <a:rPr sz="1200" spc="-262" baseline="3472" dirty="0">
                <a:solidFill>
                  <a:srgbClr val="494948"/>
                </a:solidFill>
                <a:latin typeface="Calibri"/>
                <a:cs typeface="Calibri"/>
              </a:rPr>
              <a:t>ns</a:t>
            </a:r>
            <a:r>
              <a:rPr sz="800" spc="-175" dirty="0">
                <a:solidFill>
                  <a:srgbClr val="5E5E5E"/>
                </a:solidFill>
                <a:latin typeface="Arial MT"/>
                <a:cs typeface="Arial MT"/>
              </a:rPr>
              <a:t>a</a:t>
            </a:r>
            <a:r>
              <a:rPr sz="1200" spc="-262" baseline="3472" dirty="0">
                <a:solidFill>
                  <a:srgbClr val="494948"/>
                </a:solidFill>
                <a:latin typeface="Calibri"/>
                <a:cs typeface="Calibri"/>
              </a:rPr>
              <a:t>e</a:t>
            </a:r>
            <a:r>
              <a:rPr sz="800" spc="-175" dirty="0">
                <a:solidFill>
                  <a:srgbClr val="5E5E5E"/>
                </a:solidFill>
                <a:latin typeface="Arial MT"/>
                <a:cs typeface="Arial MT"/>
              </a:rPr>
              <a:t>d</a:t>
            </a:r>
            <a:r>
              <a:rPr sz="1200" spc="-262" baseline="3472" dirty="0">
                <a:solidFill>
                  <a:srgbClr val="494948"/>
                </a:solidFill>
                <a:latin typeface="Calibri"/>
                <a:cs typeface="Calibri"/>
              </a:rPr>
              <a:t>je</a:t>
            </a:r>
            <a:r>
              <a:rPr sz="800" spc="-175" dirty="0">
                <a:solidFill>
                  <a:srgbClr val="5E5E5E"/>
                </a:solidFill>
                <a:latin typeface="Arial MT"/>
                <a:cs typeface="Arial MT"/>
              </a:rPr>
              <a:t>r</a:t>
            </a:r>
            <a:r>
              <a:rPr sz="1200" spc="-262" baseline="3472" dirty="0">
                <a:solidFill>
                  <a:srgbClr val="494948"/>
                </a:solidFill>
                <a:latin typeface="Calibri"/>
                <a:cs typeface="Calibri"/>
              </a:rPr>
              <a:t>r</a:t>
            </a:r>
            <a:r>
              <a:rPr sz="800" spc="-175" dirty="0">
                <a:solidFill>
                  <a:srgbClr val="5E5E5E"/>
                </a:solidFill>
                <a:latin typeface="Arial MT"/>
                <a:cs typeface="Arial MT"/>
              </a:rPr>
              <a:t>id</a:t>
            </a:r>
            <a:r>
              <a:rPr sz="1200" spc="-262" baseline="3472" dirty="0">
                <a:solidFill>
                  <a:srgbClr val="494948"/>
                </a:solidFill>
                <a:latin typeface="Calibri"/>
                <a:cs typeface="Calibri"/>
              </a:rPr>
              <a:t>ía</a:t>
            </a:r>
            <a:r>
              <a:rPr sz="1200" spc="-254" baseline="3472" dirty="0">
                <a:solidFill>
                  <a:srgbClr val="494948"/>
                </a:solidFill>
                <a:latin typeface="Calibri"/>
                <a:cs typeface="Calibri"/>
              </a:rPr>
              <a:t> </a:t>
            </a:r>
            <a:r>
              <a:rPr sz="800" spc="-165" dirty="0">
                <a:solidFill>
                  <a:srgbClr val="5E5E5E"/>
                </a:solidFill>
                <a:latin typeface="Arial MT"/>
                <a:cs typeface="Arial MT"/>
              </a:rPr>
              <a:t>E</a:t>
            </a:r>
            <a:r>
              <a:rPr sz="1200" spc="-247" baseline="3472" dirty="0">
                <a:solidFill>
                  <a:srgbClr val="494948"/>
                </a:solidFill>
                <a:latin typeface="Calibri"/>
                <a:cs typeface="Calibri"/>
              </a:rPr>
              <a:t>d</a:t>
            </a:r>
            <a:r>
              <a:rPr sz="800" spc="-165" dirty="0">
                <a:solidFill>
                  <a:srgbClr val="5E5E5E"/>
                </a:solidFill>
                <a:latin typeface="Arial MT"/>
                <a:cs typeface="Arial MT"/>
              </a:rPr>
              <a:t>x</a:t>
            </a:r>
            <a:r>
              <a:rPr sz="1200" spc="-247" baseline="3472" dirty="0">
                <a:solidFill>
                  <a:srgbClr val="494948"/>
                </a:solidFill>
                <a:latin typeface="Calibri"/>
                <a:cs typeface="Calibri"/>
              </a:rPr>
              <a:t>e</a:t>
            </a:r>
            <a:r>
              <a:rPr sz="800" spc="-165" dirty="0">
                <a:solidFill>
                  <a:srgbClr val="5E5E5E"/>
                </a:solidFill>
                <a:latin typeface="Arial MT"/>
                <a:cs typeface="Arial MT"/>
              </a:rPr>
              <a:t>c</a:t>
            </a:r>
            <a:r>
              <a:rPr sz="1200" spc="-247" baseline="3472" dirty="0">
                <a:solidFill>
                  <a:srgbClr val="494948"/>
                </a:solidFill>
                <a:latin typeface="Calibri"/>
                <a:cs typeface="Calibri"/>
              </a:rPr>
              <a:t>E</a:t>
            </a:r>
            <a:r>
              <a:rPr sz="800" spc="-165" dirty="0">
                <a:solidFill>
                  <a:srgbClr val="5E5E5E"/>
                </a:solidFill>
                <a:latin typeface="Arial MT"/>
                <a:cs typeface="Arial MT"/>
              </a:rPr>
              <a:t>e</a:t>
            </a:r>
            <a:r>
              <a:rPr sz="1200" spc="-247" baseline="3472" dirty="0">
                <a:solidFill>
                  <a:srgbClr val="494948"/>
                </a:solidFill>
                <a:latin typeface="Calibri"/>
                <a:cs typeface="Calibri"/>
              </a:rPr>
              <a:t>c</a:t>
            </a:r>
            <a:r>
              <a:rPr sz="800" spc="-165" dirty="0">
                <a:solidFill>
                  <a:srgbClr val="5E5E5E"/>
                </a:solidFill>
                <a:latin typeface="Arial MT"/>
                <a:cs typeface="Arial MT"/>
              </a:rPr>
              <a:t>l</a:t>
            </a:r>
            <a:r>
              <a:rPr sz="1200" spc="-247" baseline="3472" dirty="0">
                <a:solidFill>
                  <a:srgbClr val="494948"/>
                </a:solidFill>
                <a:latin typeface="Calibri"/>
                <a:cs typeface="Calibri"/>
              </a:rPr>
              <a:t>o</a:t>
            </a:r>
            <a:r>
              <a:rPr sz="800" spc="-165" dirty="0">
                <a:solidFill>
                  <a:srgbClr val="5E5E5E"/>
                </a:solidFill>
                <a:latin typeface="Arial MT"/>
                <a:cs typeface="Arial MT"/>
              </a:rPr>
              <a:t>e</a:t>
            </a:r>
            <a:r>
              <a:rPr sz="1200" spc="-247" baseline="3472" dirty="0">
                <a:solidFill>
                  <a:srgbClr val="494948"/>
                </a:solidFill>
                <a:latin typeface="Calibri"/>
                <a:cs typeface="Calibri"/>
              </a:rPr>
              <a:t>nn</a:t>
            </a:r>
            <a:r>
              <a:rPr sz="800" spc="-165" dirty="0">
                <a:solidFill>
                  <a:srgbClr val="5E5E5E"/>
                </a:solidFill>
                <a:latin typeface="Arial MT"/>
                <a:cs typeface="Arial MT"/>
              </a:rPr>
              <a:t>n</a:t>
            </a:r>
            <a:r>
              <a:rPr sz="1200" spc="-247" baseline="3472" dirty="0">
                <a:solidFill>
                  <a:srgbClr val="494948"/>
                </a:solidFill>
                <a:latin typeface="Calibri"/>
                <a:cs typeface="Calibri"/>
              </a:rPr>
              <a:t>o</a:t>
            </a:r>
            <a:r>
              <a:rPr sz="800" spc="-165" dirty="0">
                <a:solidFill>
                  <a:srgbClr val="5E5E5E"/>
                </a:solidFill>
                <a:latin typeface="Arial MT"/>
                <a:cs typeface="Arial MT"/>
              </a:rPr>
              <a:t>te</a:t>
            </a:r>
            <a:r>
              <a:rPr sz="1200" spc="-247" baseline="3472" dirty="0">
                <a:solidFill>
                  <a:srgbClr val="494948"/>
                </a:solidFill>
                <a:latin typeface="Calibri"/>
                <a:cs typeface="Calibri"/>
              </a:rPr>
              <a:t>m</a:t>
            </a:r>
            <a:r>
              <a:rPr sz="800" spc="-165" dirty="0">
                <a:solidFill>
                  <a:srgbClr val="5E5E5E"/>
                </a:solidFill>
                <a:latin typeface="Arial MT"/>
                <a:cs typeface="Arial MT"/>
              </a:rPr>
              <a:t>2</a:t>
            </a:r>
            <a:r>
              <a:rPr sz="1200" spc="-247" baseline="3472" dirty="0">
                <a:solidFill>
                  <a:srgbClr val="494948"/>
                </a:solidFill>
                <a:latin typeface="Calibri"/>
                <a:cs typeface="Calibri"/>
              </a:rPr>
              <a:t>ía</a:t>
            </a:r>
            <a:r>
              <a:rPr sz="800" spc="-165" dirty="0">
                <a:solidFill>
                  <a:srgbClr val="5E5E5E"/>
                </a:solidFill>
                <a:latin typeface="Arial MT"/>
                <a:cs typeface="Arial MT"/>
              </a:rPr>
              <a:t>0</a:t>
            </a:r>
            <a:r>
              <a:rPr sz="1200" spc="-247" baseline="3472" dirty="0">
                <a:solidFill>
                  <a:srgbClr val="494948"/>
                </a:solidFill>
                <a:latin typeface="Calibri"/>
                <a:cs typeface="Calibri"/>
              </a:rPr>
              <a:t>,</a:t>
            </a:r>
            <a:r>
              <a:rPr sz="800" spc="-165" dirty="0">
                <a:solidFill>
                  <a:srgbClr val="5E5E5E"/>
                </a:solidFill>
                <a:latin typeface="Arial MT"/>
                <a:cs typeface="Arial MT"/>
              </a:rPr>
              <a:t>2</a:t>
            </a:r>
            <a:r>
              <a:rPr sz="1200" spc="-247" baseline="3472" dirty="0">
                <a:solidFill>
                  <a:srgbClr val="494948"/>
                </a:solidFill>
                <a:latin typeface="Calibri"/>
                <a:cs typeface="Calibri"/>
              </a:rPr>
              <a:t>H</a:t>
            </a:r>
            <a:r>
              <a:rPr sz="800" spc="-165" dirty="0">
                <a:solidFill>
                  <a:srgbClr val="5E5E5E"/>
                </a:solidFill>
                <a:latin typeface="Arial MT"/>
                <a:cs typeface="Arial MT"/>
              </a:rPr>
              <a:t>2</a:t>
            </a:r>
            <a:r>
              <a:rPr sz="1200" spc="-247" baseline="3472" dirty="0">
                <a:solidFill>
                  <a:srgbClr val="494948"/>
                </a:solidFill>
                <a:latin typeface="Calibri"/>
                <a:cs typeface="Calibri"/>
              </a:rPr>
              <a:t>a</a:t>
            </a:r>
            <a:r>
              <a:rPr sz="800" spc="-165" dirty="0">
                <a:solidFill>
                  <a:srgbClr val="5E5E5E"/>
                </a:solidFill>
                <a:latin typeface="Arial MT"/>
                <a:cs typeface="Arial MT"/>
              </a:rPr>
              <a:t>.</a:t>
            </a:r>
            <a:r>
              <a:rPr sz="1200" spc="-247" baseline="3472" dirty="0">
                <a:solidFill>
                  <a:srgbClr val="494948"/>
                </a:solidFill>
                <a:latin typeface="Calibri"/>
                <a:cs typeface="Calibri"/>
              </a:rPr>
              <a:t>c</a:t>
            </a:r>
            <a:r>
              <a:rPr sz="800" spc="-165" dirty="0">
                <a:solidFill>
                  <a:srgbClr val="5E5E5E"/>
                </a:solidFill>
                <a:latin typeface="Arial MT"/>
                <a:cs typeface="Arial MT"/>
              </a:rPr>
              <a:t>T</a:t>
            </a:r>
            <a:r>
              <a:rPr sz="1200" spc="-247" baseline="3472" dirty="0">
                <a:solidFill>
                  <a:srgbClr val="494948"/>
                </a:solidFill>
                <a:latin typeface="Calibri"/>
                <a:cs typeface="Calibri"/>
              </a:rPr>
              <a:t>ie</a:t>
            </a:r>
            <a:r>
              <a:rPr sz="800" spc="-165" dirty="0">
                <a:solidFill>
                  <a:srgbClr val="5E5E5E"/>
                </a:solidFill>
                <a:latin typeface="Arial MT"/>
                <a:cs typeface="Arial MT"/>
              </a:rPr>
              <a:t>o</a:t>
            </a:r>
            <a:r>
              <a:rPr sz="1200" spc="-247" baseline="3472" dirty="0">
                <a:solidFill>
                  <a:srgbClr val="494948"/>
                </a:solidFill>
                <a:latin typeface="Calibri"/>
                <a:cs typeface="Calibri"/>
              </a:rPr>
              <a:t>n</a:t>
            </a:r>
            <a:r>
              <a:rPr sz="800" spc="-165" dirty="0">
                <a:solidFill>
                  <a:srgbClr val="5E5E5E"/>
                </a:solidFill>
                <a:latin typeface="Arial MT"/>
                <a:cs typeface="Arial MT"/>
              </a:rPr>
              <a:t>d</a:t>
            </a:r>
            <a:r>
              <a:rPr sz="1200" spc="-247" baseline="3472" dirty="0">
                <a:solidFill>
                  <a:srgbClr val="494948"/>
                </a:solidFill>
                <a:latin typeface="Calibri"/>
                <a:cs typeface="Calibri"/>
              </a:rPr>
              <a:t>d</a:t>
            </a:r>
            <a:r>
              <a:rPr sz="800" spc="-165" dirty="0">
                <a:solidFill>
                  <a:srgbClr val="5E5E5E"/>
                </a:solidFill>
                <a:latin typeface="Arial MT"/>
                <a:cs typeface="Arial MT"/>
              </a:rPr>
              <a:t>o</a:t>
            </a:r>
            <a:r>
              <a:rPr sz="1200" spc="-247" baseline="3472" dirty="0">
                <a:solidFill>
                  <a:srgbClr val="494948"/>
                </a:solidFill>
                <a:latin typeface="Calibri"/>
                <a:cs typeface="Calibri"/>
              </a:rPr>
              <a:t>a</a:t>
            </a:r>
            <a:r>
              <a:rPr sz="800" spc="-165" dirty="0">
                <a:solidFill>
                  <a:srgbClr val="5E5E5E"/>
                </a:solidFill>
                <a:latin typeface="Arial MT"/>
                <a:cs typeface="Arial MT"/>
              </a:rPr>
              <a:t>s</a:t>
            </a:r>
            <a:r>
              <a:rPr sz="1200" spc="-247" baseline="3472" dirty="0">
                <a:solidFill>
                  <a:srgbClr val="494948"/>
                </a:solidFill>
                <a:latin typeface="Calibri"/>
                <a:cs typeface="Calibri"/>
              </a:rPr>
              <a:t>y</a:t>
            </a:r>
            <a:r>
              <a:rPr sz="800" spc="-165" dirty="0">
                <a:solidFill>
                  <a:srgbClr val="5E5E5E"/>
                </a:solidFill>
                <a:latin typeface="Arial MT"/>
                <a:cs typeface="Arial MT"/>
              </a:rPr>
              <a:t>lo</a:t>
            </a:r>
            <a:r>
              <a:rPr sz="1200" spc="-247" baseline="3472" dirty="0">
                <a:solidFill>
                  <a:srgbClr val="494948"/>
                </a:solidFill>
                <a:latin typeface="Calibri"/>
                <a:cs typeface="Calibri"/>
              </a:rPr>
              <a:t>E</a:t>
            </a:r>
            <a:r>
              <a:rPr sz="800" spc="-165" dirty="0">
                <a:solidFill>
                  <a:srgbClr val="5E5E5E"/>
                </a:solidFill>
                <a:latin typeface="Arial MT"/>
                <a:cs typeface="Arial MT"/>
              </a:rPr>
              <a:t>s</a:t>
            </a:r>
            <a:r>
              <a:rPr sz="1200" spc="-247" baseline="3472" dirty="0">
                <a:solidFill>
                  <a:srgbClr val="494948"/>
                </a:solidFill>
                <a:latin typeface="Calibri"/>
                <a:cs typeface="Calibri"/>
              </a:rPr>
              <a:t>mp</a:t>
            </a:r>
            <a:r>
              <a:rPr sz="800" spc="-165" dirty="0">
                <a:solidFill>
                  <a:srgbClr val="5E5E5E"/>
                </a:solidFill>
                <a:latin typeface="Arial MT"/>
                <a:cs typeface="Arial MT"/>
              </a:rPr>
              <a:t>d</a:t>
            </a:r>
            <a:r>
              <a:rPr sz="1200" spc="-247" baseline="3472" dirty="0">
                <a:solidFill>
                  <a:srgbClr val="494948"/>
                </a:solidFill>
                <a:latin typeface="Calibri"/>
                <a:cs typeface="Calibri"/>
              </a:rPr>
              <a:t>l</a:t>
            </a:r>
            <a:r>
              <a:rPr sz="800" spc="-165" dirty="0">
                <a:solidFill>
                  <a:srgbClr val="5E5E5E"/>
                </a:solidFill>
                <a:latin typeface="Arial MT"/>
                <a:cs typeface="Arial MT"/>
              </a:rPr>
              <a:t>e</a:t>
            </a:r>
            <a:r>
              <a:rPr sz="1200" spc="-247" baseline="3472" dirty="0">
                <a:solidFill>
                  <a:srgbClr val="494948"/>
                </a:solidFill>
                <a:latin typeface="Calibri"/>
                <a:cs typeface="Calibri"/>
              </a:rPr>
              <a:t>e</a:t>
            </a:r>
            <a:r>
              <a:rPr sz="800" spc="-165" dirty="0">
                <a:solidFill>
                  <a:srgbClr val="5E5E5E"/>
                </a:solidFill>
                <a:latin typeface="Arial MT"/>
                <a:cs typeface="Arial MT"/>
              </a:rPr>
              <a:t>r</a:t>
            </a:r>
            <a:r>
              <a:rPr sz="1200" spc="-247" baseline="3472" dirty="0">
                <a:solidFill>
                  <a:srgbClr val="494948"/>
                </a:solidFill>
                <a:latin typeface="Calibri"/>
                <a:cs typeface="Calibri"/>
              </a:rPr>
              <a:t>o</a:t>
            </a:r>
            <a:r>
              <a:rPr sz="800" spc="-165" dirty="0">
                <a:solidFill>
                  <a:srgbClr val="5E5E5E"/>
                </a:solidFill>
                <a:latin typeface="Arial MT"/>
                <a:cs typeface="Arial MT"/>
              </a:rPr>
              <a:t>e</a:t>
            </a:r>
            <a:r>
              <a:rPr sz="1200" spc="-247" baseline="3472" dirty="0">
                <a:solidFill>
                  <a:srgbClr val="494948"/>
                </a:solidFill>
                <a:latin typeface="Calibri"/>
                <a:cs typeface="Calibri"/>
              </a:rPr>
              <a:t>.</a:t>
            </a:r>
            <a:r>
              <a:rPr sz="800" spc="-165" dirty="0">
                <a:solidFill>
                  <a:srgbClr val="5E5E5E"/>
                </a:solidFill>
                <a:latin typeface="Arial MT"/>
                <a:cs typeface="Arial MT"/>
              </a:rPr>
              <a:t>chos</a:t>
            </a:r>
            <a:r>
              <a:rPr sz="800" spc="-114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5E5E5E"/>
                </a:solidFill>
                <a:latin typeface="Arial MT"/>
                <a:cs typeface="Arial MT"/>
              </a:rPr>
              <a:t>reservados.</a:t>
            </a:r>
            <a:r>
              <a:rPr sz="800" spc="65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5E5E5E"/>
                </a:solidFill>
                <a:latin typeface="Arial MT"/>
                <a:cs typeface="Arial MT"/>
              </a:rPr>
              <a:t>Fundación</a:t>
            </a:r>
            <a:r>
              <a:rPr sz="800" spc="105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5E5E5E"/>
                </a:solidFill>
                <a:latin typeface="Arial MT"/>
                <a:cs typeface="Arial MT"/>
              </a:rPr>
              <a:t>Madrid</a:t>
            </a:r>
            <a:r>
              <a:rPr sz="800" spc="105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5E5E5E"/>
                </a:solidFill>
                <a:latin typeface="Arial MT"/>
                <a:cs typeface="Arial MT"/>
              </a:rPr>
              <a:t>por</a:t>
            </a:r>
            <a:r>
              <a:rPr sz="800" spc="75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5E5E5E"/>
                </a:solidFill>
                <a:latin typeface="Arial MT"/>
                <a:cs typeface="Arial MT"/>
              </a:rPr>
              <a:t>la</a:t>
            </a:r>
            <a:r>
              <a:rPr sz="800" spc="65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5E5E5E"/>
                </a:solidFill>
                <a:latin typeface="Arial MT"/>
                <a:cs typeface="Arial MT"/>
              </a:rPr>
              <a:t>Competitividad.</a:t>
            </a:r>
            <a:r>
              <a:rPr sz="800" spc="120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5E5E5E"/>
                </a:solidFill>
                <a:latin typeface="Arial MT"/>
                <a:cs typeface="Arial MT"/>
              </a:rPr>
              <a:t>Consejería</a:t>
            </a:r>
            <a:r>
              <a:rPr sz="800" spc="65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5E5E5E"/>
                </a:solidFill>
                <a:latin typeface="Arial MT"/>
                <a:cs typeface="Arial MT"/>
              </a:rPr>
              <a:t>de</a:t>
            </a:r>
            <a:r>
              <a:rPr sz="800" spc="70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5E5E5E"/>
                </a:solidFill>
                <a:latin typeface="Arial MT"/>
                <a:cs typeface="Arial MT"/>
              </a:rPr>
              <a:t>Economía,</a:t>
            </a:r>
            <a:r>
              <a:rPr sz="800" spc="45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5E5E5E"/>
                </a:solidFill>
                <a:latin typeface="Arial MT"/>
                <a:cs typeface="Arial MT"/>
              </a:rPr>
              <a:t>Hacienda</a:t>
            </a:r>
            <a:r>
              <a:rPr sz="800" spc="110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5E5E5E"/>
                </a:solidFill>
                <a:latin typeface="Arial MT"/>
                <a:cs typeface="Arial MT"/>
              </a:rPr>
              <a:t>y</a:t>
            </a:r>
            <a:r>
              <a:rPr sz="800" spc="65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5E5E5E"/>
                </a:solidFill>
                <a:latin typeface="Arial MT"/>
                <a:cs typeface="Arial MT"/>
              </a:rPr>
              <a:t>Empleo.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23621" y="1078082"/>
            <a:ext cx="9509125" cy="6362065"/>
            <a:chOff x="1423621" y="1078082"/>
            <a:chExt cx="9509125" cy="63620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621" y="1078082"/>
              <a:ext cx="5255965" cy="63616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77364" y="3819779"/>
              <a:ext cx="3402618" cy="340259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477364" y="3819779"/>
              <a:ext cx="3402965" cy="3402965"/>
            </a:xfrm>
            <a:custGeom>
              <a:avLst/>
              <a:gdLst/>
              <a:ahLst/>
              <a:cxnLst/>
              <a:rect l="l" t="t" r="r" b="b"/>
              <a:pathLst>
                <a:path w="3402965" h="3402965">
                  <a:moveTo>
                    <a:pt x="1701204" y="0"/>
                  </a:moveTo>
                  <a:lnTo>
                    <a:pt x="1652834" y="683"/>
                  </a:lnTo>
                  <a:lnTo>
                    <a:pt x="1604497" y="2735"/>
                  </a:lnTo>
                  <a:lnTo>
                    <a:pt x="1556223" y="6154"/>
                  </a:lnTo>
                  <a:lnTo>
                    <a:pt x="1508044" y="10940"/>
                  </a:lnTo>
                  <a:lnTo>
                    <a:pt x="1459991" y="17094"/>
                  </a:lnTo>
                  <a:lnTo>
                    <a:pt x="1412095" y="24615"/>
                  </a:lnTo>
                  <a:lnTo>
                    <a:pt x="1364389" y="33504"/>
                  </a:lnTo>
                  <a:lnTo>
                    <a:pt x="1316903" y="43760"/>
                  </a:lnTo>
                  <a:lnTo>
                    <a:pt x="1269668" y="55383"/>
                  </a:lnTo>
                  <a:lnTo>
                    <a:pt x="1222716" y="68373"/>
                  </a:lnTo>
                  <a:lnTo>
                    <a:pt x="1176079" y="82730"/>
                  </a:lnTo>
                  <a:lnTo>
                    <a:pt x="1129787" y="98454"/>
                  </a:lnTo>
                  <a:lnTo>
                    <a:pt x="1083873" y="115545"/>
                  </a:lnTo>
                  <a:lnTo>
                    <a:pt x="1038367" y="134003"/>
                  </a:lnTo>
                  <a:lnTo>
                    <a:pt x="993300" y="153827"/>
                  </a:lnTo>
                  <a:lnTo>
                    <a:pt x="948704" y="175019"/>
                  </a:lnTo>
                  <a:lnTo>
                    <a:pt x="904611" y="197577"/>
                  </a:lnTo>
                  <a:lnTo>
                    <a:pt x="861051" y="221501"/>
                  </a:lnTo>
                  <a:lnTo>
                    <a:pt x="818057" y="246793"/>
                  </a:lnTo>
                  <a:lnTo>
                    <a:pt x="775659" y="273450"/>
                  </a:lnTo>
                  <a:lnTo>
                    <a:pt x="733888" y="301474"/>
                  </a:lnTo>
                  <a:lnTo>
                    <a:pt x="692777" y="330864"/>
                  </a:lnTo>
                  <a:lnTo>
                    <a:pt x="652356" y="361621"/>
                  </a:lnTo>
                  <a:lnTo>
                    <a:pt x="612657" y="393744"/>
                  </a:lnTo>
                  <a:lnTo>
                    <a:pt x="573711" y="427233"/>
                  </a:lnTo>
                  <a:lnTo>
                    <a:pt x="535550" y="462088"/>
                  </a:lnTo>
                  <a:lnTo>
                    <a:pt x="498204" y="498309"/>
                  </a:lnTo>
                  <a:lnTo>
                    <a:pt x="464438" y="533043"/>
                  </a:lnTo>
                  <a:lnTo>
                    <a:pt x="431856" y="568487"/>
                  </a:lnTo>
                  <a:lnTo>
                    <a:pt x="400459" y="604617"/>
                  </a:lnTo>
                  <a:lnTo>
                    <a:pt x="370247" y="641407"/>
                  </a:lnTo>
                  <a:lnTo>
                    <a:pt x="341219" y="678831"/>
                  </a:lnTo>
                  <a:lnTo>
                    <a:pt x="313377" y="716865"/>
                  </a:lnTo>
                  <a:lnTo>
                    <a:pt x="286719" y="755483"/>
                  </a:lnTo>
                  <a:lnTo>
                    <a:pt x="261246" y="794659"/>
                  </a:lnTo>
                  <a:lnTo>
                    <a:pt x="236958" y="834368"/>
                  </a:lnTo>
                  <a:lnTo>
                    <a:pt x="213854" y="874585"/>
                  </a:lnTo>
                  <a:lnTo>
                    <a:pt x="191936" y="915284"/>
                  </a:lnTo>
                  <a:lnTo>
                    <a:pt x="171202" y="956440"/>
                  </a:lnTo>
                  <a:lnTo>
                    <a:pt x="151653" y="998027"/>
                  </a:lnTo>
                  <a:lnTo>
                    <a:pt x="133289" y="1040020"/>
                  </a:lnTo>
                  <a:lnTo>
                    <a:pt x="116109" y="1082395"/>
                  </a:lnTo>
                  <a:lnTo>
                    <a:pt x="100114" y="1125124"/>
                  </a:lnTo>
                  <a:lnTo>
                    <a:pt x="85304" y="1168184"/>
                  </a:lnTo>
                  <a:lnTo>
                    <a:pt x="71679" y="1211548"/>
                  </a:lnTo>
                  <a:lnTo>
                    <a:pt x="59239" y="1255191"/>
                  </a:lnTo>
                  <a:lnTo>
                    <a:pt x="47984" y="1299088"/>
                  </a:lnTo>
                  <a:lnTo>
                    <a:pt x="37913" y="1343213"/>
                  </a:lnTo>
                  <a:lnTo>
                    <a:pt x="29027" y="1387541"/>
                  </a:lnTo>
                  <a:lnTo>
                    <a:pt x="21326" y="1432047"/>
                  </a:lnTo>
                  <a:lnTo>
                    <a:pt x="14809" y="1476704"/>
                  </a:lnTo>
                  <a:lnTo>
                    <a:pt x="9478" y="1521489"/>
                  </a:lnTo>
                  <a:lnTo>
                    <a:pt x="5331" y="1566375"/>
                  </a:lnTo>
                  <a:lnTo>
                    <a:pt x="2369" y="1611337"/>
                  </a:lnTo>
                  <a:lnTo>
                    <a:pt x="592" y="1656350"/>
                  </a:lnTo>
                  <a:lnTo>
                    <a:pt x="0" y="1701387"/>
                  </a:lnTo>
                  <a:lnTo>
                    <a:pt x="592" y="1746425"/>
                  </a:lnTo>
                  <a:lnTo>
                    <a:pt x="2369" y="1791437"/>
                  </a:lnTo>
                  <a:lnTo>
                    <a:pt x="5331" y="1836398"/>
                  </a:lnTo>
                  <a:lnTo>
                    <a:pt x="9478" y="1881283"/>
                  </a:lnTo>
                  <a:lnTo>
                    <a:pt x="14809" y="1926066"/>
                  </a:lnTo>
                  <a:lnTo>
                    <a:pt x="21326" y="1970722"/>
                  </a:lnTo>
                  <a:lnTo>
                    <a:pt x="29027" y="2015225"/>
                  </a:lnTo>
                  <a:lnTo>
                    <a:pt x="37913" y="2059550"/>
                  </a:lnTo>
                  <a:lnTo>
                    <a:pt x="47984" y="2103672"/>
                  </a:lnTo>
                  <a:lnTo>
                    <a:pt x="59239" y="2147566"/>
                  </a:lnTo>
                  <a:lnTo>
                    <a:pt x="71679" y="2191205"/>
                  </a:lnTo>
                  <a:lnTo>
                    <a:pt x="85304" y="2234564"/>
                  </a:lnTo>
                  <a:lnTo>
                    <a:pt x="100114" y="2277619"/>
                  </a:lnTo>
                  <a:lnTo>
                    <a:pt x="116109" y="2320344"/>
                  </a:lnTo>
                  <a:lnTo>
                    <a:pt x="133289" y="2362712"/>
                  </a:lnTo>
                  <a:lnTo>
                    <a:pt x="151653" y="2404700"/>
                  </a:lnTo>
                  <a:lnTo>
                    <a:pt x="171202" y="2446281"/>
                  </a:lnTo>
                  <a:lnTo>
                    <a:pt x="191936" y="2487431"/>
                  </a:lnTo>
                  <a:lnTo>
                    <a:pt x="213854" y="2528123"/>
                  </a:lnTo>
                  <a:lnTo>
                    <a:pt x="236958" y="2568332"/>
                  </a:lnTo>
                  <a:lnTo>
                    <a:pt x="261246" y="2608034"/>
                  </a:lnTo>
                  <a:lnTo>
                    <a:pt x="286719" y="2647202"/>
                  </a:lnTo>
                  <a:lnTo>
                    <a:pt x="313377" y="2685811"/>
                  </a:lnTo>
                  <a:lnTo>
                    <a:pt x="341219" y="2723836"/>
                  </a:lnTo>
                  <a:lnTo>
                    <a:pt x="370247" y="2761251"/>
                  </a:lnTo>
                  <a:lnTo>
                    <a:pt x="400459" y="2798032"/>
                  </a:lnTo>
                  <a:lnTo>
                    <a:pt x="431856" y="2834152"/>
                  </a:lnTo>
                  <a:lnTo>
                    <a:pt x="464438" y="2869586"/>
                  </a:lnTo>
                  <a:lnTo>
                    <a:pt x="498204" y="2904309"/>
                  </a:lnTo>
                  <a:lnTo>
                    <a:pt x="532938" y="2938081"/>
                  </a:lnTo>
                  <a:lnTo>
                    <a:pt x="568382" y="2970668"/>
                  </a:lnTo>
                  <a:lnTo>
                    <a:pt x="604512" y="3002070"/>
                  </a:lnTo>
                  <a:lnTo>
                    <a:pt x="641302" y="3032287"/>
                  </a:lnTo>
                  <a:lnTo>
                    <a:pt x="678727" y="3061319"/>
                  </a:lnTo>
                  <a:lnTo>
                    <a:pt x="716761" y="3089166"/>
                  </a:lnTo>
                  <a:lnTo>
                    <a:pt x="755378" y="3115828"/>
                  </a:lnTo>
                  <a:lnTo>
                    <a:pt x="794555" y="3141305"/>
                  </a:lnTo>
                  <a:lnTo>
                    <a:pt x="834264" y="3165597"/>
                  </a:lnTo>
                  <a:lnTo>
                    <a:pt x="874481" y="3188704"/>
                  </a:lnTo>
                  <a:lnTo>
                    <a:pt x="915180" y="3210626"/>
                  </a:lnTo>
                  <a:lnTo>
                    <a:pt x="956337" y="3231363"/>
                  </a:lnTo>
                  <a:lnTo>
                    <a:pt x="997925" y="3250915"/>
                  </a:lnTo>
                  <a:lnTo>
                    <a:pt x="1039919" y="3269282"/>
                  </a:lnTo>
                  <a:lnTo>
                    <a:pt x="1082294" y="3286464"/>
                  </a:lnTo>
                  <a:lnTo>
                    <a:pt x="1125024" y="3302462"/>
                  </a:lnTo>
                  <a:lnTo>
                    <a:pt x="1168084" y="3317274"/>
                  </a:lnTo>
                  <a:lnTo>
                    <a:pt x="1211449" y="3330901"/>
                  </a:lnTo>
                  <a:lnTo>
                    <a:pt x="1255093" y="3343343"/>
                  </a:lnTo>
                  <a:lnTo>
                    <a:pt x="1298991" y="3354601"/>
                  </a:lnTo>
                  <a:lnTo>
                    <a:pt x="1343118" y="3364673"/>
                  </a:lnTo>
                  <a:lnTo>
                    <a:pt x="1387448" y="3373560"/>
                  </a:lnTo>
                  <a:lnTo>
                    <a:pt x="1431955" y="3381263"/>
                  </a:lnTo>
                  <a:lnTo>
                    <a:pt x="1476615" y="3387780"/>
                  </a:lnTo>
                  <a:lnTo>
                    <a:pt x="1521401" y="3393112"/>
                  </a:lnTo>
                  <a:lnTo>
                    <a:pt x="1566289" y="3397260"/>
                  </a:lnTo>
                  <a:lnTo>
                    <a:pt x="1611253" y="3400222"/>
                  </a:lnTo>
                  <a:lnTo>
                    <a:pt x="1656269" y="3402000"/>
                  </a:lnTo>
                  <a:lnTo>
                    <a:pt x="1701309" y="3402592"/>
                  </a:lnTo>
                  <a:lnTo>
                    <a:pt x="1746349" y="3402000"/>
                  </a:lnTo>
                  <a:lnTo>
                    <a:pt x="1791364" y="3400222"/>
                  </a:lnTo>
                  <a:lnTo>
                    <a:pt x="1836329" y="3397260"/>
                  </a:lnTo>
                  <a:lnTo>
                    <a:pt x="1881217" y="3393112"/>
                  </a:lnTo>
                  <a:lnTo>
                    <a:pt x="1926003" y="3387780"/>
                  </a:lnTo>
                  <a:lnTo>
                    <a:pt x="1970663" y="3381263"/>
                  </a:lnTo>
                  <a:lnTo>
                    <a:pt x="2015170" y="3373560"/>
                  </a:lnTo>
                  <a:lnTo>
                    <a:pt x="2059500" y="3364673"/>
                  </a:lnTo>
                  <a:lnTo>
                    <a:pt x="2103627" y="3354601"/>
                  </a:lnTo>
                  <a:lnTo>
                    <a:pt x="2147525" y="3343343"/>
                  </a:lnTo>
                  <a:lnTo>
                    <a:pt x="2191169" y="3330901"/>
                  </a:lnTo>
                  <a:lnTo>
                    <a:pt x="2234534" y="3317274"/>
                  </a:lnTo>
                  <a:lnTo>
                    <a:pt x="2277594" y="3302462"/>
                  </a:lnTo>
                  <a:lnTo>
                    <a:pt x="2320324" y="3286464"/>
                  </a:lnTo>
                  <a:lnTo>
                    <a:pt x="2362699" y="3269282"/>
                  </a:lnTo>
                  <a:lnTo>
                    <a:pt x="2404693" y="3250915"/>
                  </a:lnTo>
                  <a:lnTo>
                    <a:pt x="2446281" y="3231363"/>
                  </a:lnTo>
                  <a:lnTo>
                    <a:pt x="2487438" y="3210626"/>
                  </a:lnTo>
                  <a:lnTo>
                    <a:pt x="2528137" y="3188704"/>
                  </a:lnTo>
                  <a:lnTo>
                    <a:pt x="2568354" y="3165597"/>
                  </a:lnTo>
                  <a:lnTo>
                    <a:pt x="2608063" y="3141305"/>
                  </a:lnTo>
                  <a:lnTo>
                    <a:pt x="2647240" y="3115828"/>
                  </a:lnTo>
                  <a:lnTo>
                    <a:pt x="2685857" y="3089166"/>
                  </a:lnTo>
                  <a:lnTo>
                    <a:pt x="2723891" y="3061319"/>
                  </a:lnTo>
                  <a:lnTo>
                    <a:pt x="2761316" y="3032287"/>
                  </a:lnTo>
                  <a:lnTo>
                    <a:pt x="2798106" y="3002070"/>
                  </a:lnTo>
                  <a:lnTo>
                    <a:pt x="2834236" y="2970668"/>
                  </a:lnTo>
                  <a:lnTo>
                    <a:pt x="2869680" y="2938081"/>
                  </a:lnTo>
                  <a:lnTo>
                    <a:pt x="2904414" y="2904309"/>
                  </a:lnTo>
                  <a:lnTo>
                    <a:pt x="2938180" y="2869586"/>
                  </a:lnTo>
                  <a:lnTo>
                    <a:pt x="2970762" y="2834152"/>
                  </a:lnTo>
                  <a:lnTo>
                    <a:pt x="3002159" y="2798032"/>
                  </a:lnTo>
                  <a:lnTo>
                    <a:pt x="3032371" y="2761251"/>
                  </a:lnTo>
                  <a:lnTo>
                    <a:pt x="3061399" y="2723836"/>
                  </a:lnTo>
                  <a:lnTo>
                    <a:pt x="3089241" y="2685811"/>
                  </a:lnTo>
                  <a:lnTo>
                    <a:pt x="3115899" y="2647202"/>
                  </a:lnTo>
                  <a:lnTo>
                    <a:pt x="3141372" y="2608034"/>
                  </a:lnTo>
                  <a:lnTo>
                    <a:pt x="3165660" y="2568332"/>
                  </a:lnTo>
                  <a:lnTo>
                    <a:pt x="3188764" y="2528123"/>
                  </a:lnTo>
                  <a:lnTo>
                    <a:pt x="3210682" y="2487431"/>
                  </a:lnTo>
                  <a:lnTo>
                    <a:pt x="3231416" y="2446281"/>
                  </a:lnTo>
                  <a:lnTo>
                    <a:pt x="3250965" y="2404700"/>
                  </a:lnTo>
                  <a:lnTo>
                    <a:pt x="3269329" y="2362712"/>
                  </a:lnTo>
                  <a:lnTo>
                    <a:pt x="3286509" y="2320344"/>
                  </a:lnTo>
                  <a:lnTo>
                    <a:pt x="3302504" y="2277619"/>
                  </a:lnTo>
                  <a:lnTo>
                    <a:pt x="3317313" y="2234564"/>
                  </a:lnTo>
                  <a:lnTo>
                    <a:pt x="3330939" y="2191205"/>
                  </a:lnTo>
                  <a:lnTo>
                    <a:pt x="3343379" y="2147566"/>
                  </a:lnTo>
                  <a:lnTo>
                    <a:pt x="3354634" y="2103672"/>
                  </a:lnTo>
                  <a:lnTo>
                    <a:pt x="3364705" y="2059550"/>
                  </a:lnTo>
                  <a:lnTo>
                    <a:pt x="3373591" y="2015225"/>
                  </a:lnTo>
                  <a:lnTo>
                    <a:pt x="3381292" y="1970722"/>
                  </a:lnTo>
                  <a:lnTo>
                    <a:pt x="3387809" y="1926066"/>
                  </a:lnTo>
                  <a:lnTo>
                    <a:pt x="3393140" y="1881283"/>
                  </a:lnTo>
                  <a:lnTo>
                    <a:pt x="3397287" y="1836398"/>
                  </a:lnTo>
                  <a:lnTo>
                    <a:pt x="3400249" y="1791437"/>
                  </a:lnTo>
                  <a:lnTo>
                    <a:pt x="3402026" y="1746425"/>
                  </a:lnTo>
                  <a:lnTo>
                    <a:pt x="3402618" y="1701387"/>
                  </a:lnTo>
                  <a:lnTo>
                    <a:pt x="3402026" y="1656350"/>
                  </a:lnTo>
                  <a:lnTo>
                    <a:pt x="3400249" y="1611337"/>
                  </a:lnTo>
                  <a:lnTo>
                    <a:pt x="3397287" y="1566375"/>
                  </a:lnTo>
                  <a:lnTo>
                    <a:pt x="3393140" y="1521489"/>
                  </a:lnTo>
                  <a:lnTo>
                    <a:pt x="3387809" y="1476704"/>
                  </a:lnTo>
                  <a:lnTo>
                    <a:pt x="3381292" y="1432047"/>
                  </a:lnTo>
                  <a:lnTo>
                    <a:pt x="3373591" y="1387541"/>
                  </a:lnTo>
                  <a:lnTo>
                    <a:pt x="3364705" y="1343213"/>
                  </a:lnTo>
                  <a:lnTo>
                    <a:pt x="3354634" y="1299088"/>
                  </a:lnTo>
                  <a:lnTo>
                    <a:pt x="3343379" y="1255191"/>
                  </a:lnTo>
                  <a:lnTo>
                    <a:pt x="3330939" y="1211548"/>
                  </a:lnTo>
                  <a:lnTo>
                    <a:pt x="3317313" y="1168184"/>
                  </a:lnTo>
                  <a:lnTo>
                    <a:pt x="3302504" y="1125124"/>
                  </a:lnTo>
                  <a:lnTo>
                    <a:pt x="3286509" y="1082395"/>
                  </a:lnTo>
                  <a:lnTo>
                    <a:pt x="3269329" y="1040020"/>
                  </a:lnTo>
                  <a:lnTo>
                    <a:pt x="3250965" y="998027"/>
                  </a:lnTo>
                  <a:lnTo>
                    <a:pt x="3231416" y="956440"/>
                  </a:lnTo>
                  <a:lnTo>
                    <a:pt x="3210682" y="915284"/>
                  </a:lnTo>
                  <a:lnTo>
                    <a:pt x="3188764" y="874585"/>
                  </a:lnTo>
                  <a:lnTo>
                    <a:pt x="3165660" y="834368"/>
                  </a:lnTo>
                  <a:lnTo>
                    <a:pt x="3141372" y="794659"/>
                  </a:lnTo>
                  <a:lnTo>
                    <a:pt x="3115899" y="755483"/>
                  </a:lnTo>
                  <a:lnTo>
                    <a:pt x="3089241" y="716865"/>
                  </a:lnTo>
                  <a:lnTo>
                    <a:pt x="3061399" y="678831"/>
                  </a:lnTo>
                  <a:lnTo>
                    <a:pt x="3032371" y="641407"/>
                  </a:lnTo>
                  <a:lnTo>
                    <a:pt x="3002159" y="604617"/>
                  </a:lnTo>
                  <a:lnTo>
                    <a:pt x="2970762" y="568487"/>
                  </a:lnTo>
                  <a:lnTo>
                    <a:pt x="2938180" y="533043"/>
                  </a:lnTo>
                  <a:lnTo>
                    <a:pt x="2904414" y="498309"/>
                  </a:lnTo>
                  <a:lnTo>
                    <a:pt x="2867067" y="462088"/>
                  </a:lnTo>
                  <a:lnTo>
                    <a:pt x="2828902" y="427233"/>
                  </a:lnTo>
                  <a:lnTo>
                    <a:pt x="2789950" y="393744"/>
                  </a:lnTo>
                  <a:lnTo>
                    <a:pt x="2750243" y="361621"/>
                  </a:lnTo>
                  <a:lnTo>
                    <a:pt x="2709813" y="330864"/>
                  </a:lnTo>
                  <a:lnTo>
                    <a:pt x="2668691" y="301474"/>
                  </a:lnTo>
                  <a:lnTo>
                    <a:pt x="2626908" y="273450"/>
                  </a:lnTo>
                  <a:lnTo>
                    <a:pt x="2584497" y="246793"/>
                  </a:lnTo>
                  <a:lnTo>
                    <a:pt x="2541489" y="221501"/>
                  </a:lnTo>
                  <a:lnTo>
                    <a:pt x="2497915" y="197577"/>
                  </a:lnTo>
                  <a:lnTo>
                    <a:pt x="2453807" y="175019"/>
                  </a:lnTo>
                  <a:lnTo>
                    <a:pt x="2409196" y="153827"/>
                  </a:lnTo>
                  <a:lnTo>
                    <a:pt x="2364115" y="134003"/>
                  </a:lnTo>
                  <a:lnTo>
                    <a:pt x="2318594" y="115545"/>
                  </a:lnTo>
                  <a:lnTo>
                    <a:pt x="2272665" y="98454"/>
                  </a:lnTo>
                  <a:lnTo>
                    <a:pt x="2226360" y="82730"/>
                  </a:lnTo>
                  <a:lnTo>
                    <a:pt x="2179711" y="68373"/>
                  </a:lnTo>
                  <a:lnTo>
                    <a:pt x="2132748" y="55383"/>
                  </a:lnTo>
                  <a:lnTo>
                    <a:pt x="2085504" y="43760"/>
                  </a:lnTo>
                  <a:lnTo>
                    <a:pt x="2038010" y="33504"/>
                  </a:lnTo>
                  <a:lnTo>
                    <a:pt x="1990297" y="24615"/>
                  </a:lnTo>
                  <a:lnTo>
                    <a:pt x="1942398" y="17094"/>
                  </a:lnTo>
                  <a:lnTo>
                    <a:pt x="1894344" y="10940"/>
                  </a:lnTo>
                  <a:lnTo>
                    <a:pt x="1846165" y="6154"/>
                  </a:lnTo>
                  <a:lnTo>
                    <a:pt x="1797895" y="2735"/>
                  </a:lnTo>
                  <a:lnTo>
                    <a:pt x="1749564" y="683"/>
                  </a:lnTo>
                  <a:lnTo>
                    <a:pt x="1701204" y="0"/>
                  </a:lnTo>
                  <a:close/>
                </a:path>
              </a:pathLst>
            </a:custGeom>
            <a:ln w="104708">
              <a:solidFill>
                <a:srgbClr val="4070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434062" y="7788737"/>
            <a:ext cx="4718685" cy="1691639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 marR="5080" indent="5715">
              <a:lnSpc>
                <a:spcPts val="4040"/>
              </a:lnSpc>
              <a:spcBef>
                <a:spcPts val="1070"/>
              </a:spcBef>
            </a:pPr>
            <a:r>
              <a:rPr sz="4200" b="1" spc="-40" dirty="0">
                <a:solidFill>
                  <a:srgbClr val="004D80"/>
                </a:solidFill>
                <a:latin typeface="Arial"/>
                <a:cs typeface="Arial"/>
              </a:rPr>
              <a:t>Un </a:t>
            </a:r>
            <a:r>
              <a:rPr sz="4200" b="1" spc="-80" dirty="0">
                <a:solidFill>
                  <a:srgbClr val="004D80"/>
                </a:solidFill>
                <a:latin typeface="Arial"/>
                <a:cs typeface="Arial"/>
              </a:rPr>
              <a:t>proyecto </a:t>
            </a:r>
            <a:r>
              <a:rPr sz="4200" b="1" spc="-70" dirty="0">
                <a:solidFill>
                  <a:srgbClr val="004D80"/>
                </a:solidFill>
                <a:latin typeface="Arial"/>
                <a:cs typeface="Arial"/>
              </a:rPr>
              <a:t>para </a:t>
            </a:r>
            <a:r>
              <a:rPr sz="4200" b="1" spc="-65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4200" b="1" spc="-75" dirty="0">
                <a:solidFill>
                  <a:srgbClr val="004D80"/>
                </a:solidFill>
                <a:latin typeface="Arial"/>
                <a:cs typeface="Arial"/>
              </a:rPr>
              <a:t>conectar</a:t>
            </a:r>
            <a:r>
              <a:rPr sz="4200" b="1" spc="-220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4200" b="1" spc="-80" dirty="0">
                <a:solidFill>
                  <a:srgbClr val="004D80"/>
                </a:solidFill>
                <a:latin typeface="Arial"/>
                <a:cs typeface="Arial"/>
              </a:rPr>
              <a:t>empresas </a:t>
            </a:r>
            <a:r>
              <a:rPr sz="4200" b="1" spc="-1150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4200" b="1" dirty="0">
                <a:solidFill>
                  <a:srgbClr val="004D80"/>
                </a:solidFill>
                <a:latin typeface="Arial"/>
                <a:cs typeface="Arial"/>
              </a:rPr>
              <a:t>y</a:t>
            </a:r>
            <a:r>
              <a:rPr sz="4200" b="1" spc="-185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4200" b="1" spc="-80" dirty="0">
                <a:solidFill>
                  <a:srgbClr val="004D80"/>
                </a:solidFill>
                <a:latin typeface="Arial"/>
                <a:cs typeface="Arial"/>
              </a:rPr>
              <a:t>despertar</a:t>
            </a:r>
            <a:r>
              <a:rPr sz="4200" b="1" spc="-145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4200" b="1" spc="-75" dirty="0">
                <a:solidFill>
                  <a:srgbClr val="004D80"/>
                </a:solidFill>
                <a:latin typeface="Arial"/>
                <a:cs typeface="Arial"/>
              </a:rPr>
              <a:t>ideas</a:t>
            </a:r>
            <a:endParaRPr sz="4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295333" y="9085452"/>
            <a:ext cx="4878705" cy="1511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1" spc="-40" dirty="0">
                <a:solidFill>
                  <a:srgbClr val="004D80"/>
                </a:solidFill>
                <a:latin typeface="Arial"/>
                <a:cs typeface="Arial"/>
              </a:rPr>
              <a:t>29</a:t>
            </a:r>
            <a:r>
              <a:rPr sz="3950" b="1" spc="-160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3950" b="1" spc="-65" dirty="0">
                <a:solidFill>
                  <a:srgbClr val="004D80"/>
                </a:solidFill>
                <a:latin typeface="Arial"/>
                <a:cs typeface="Arial"/>
              </a:rPr>
              <a:t>enero</a:t>
            </a:r>
            <a:r>
              <a:rPr sz="3950" b="1" spc="-140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3950" b="1" spc="-65" dirty="0">
                <a:solidFill>
                  <a:srgbClr val="004D80"/>
                </a:solidFill>
                <a:latin typeface="Arial"/>
                <a:cs typeface="Arial"/>
              </a:rPr>
              <a:t>2024</a:t>
            </a:r>
            <a:r>
              <a:rPr sz="3950" b="1" spc="-125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3950" b="1" dirty="0">
                <a:solidFill>
                  <a:srgbClr val="004D80"/>
                </a:solidFill>
                <a:latin typeface="Arial"/>
                <a:cs typeface="Arial"/>
              </a:rPr>
              <a:t>|</a:t>
            </a:r>
            <a:r>
              <a:rPr sz="3950" b="1" spc="-180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3950" b="1" spc="-60" dirty="0">
                <a:solidFill>
                  <a:srgbClr val="004D80"/>
                </a:solidFill>
                <a:latin typeface="Arial"/>
                <a:cs typeface="Arial"/>
              </a:rPr>
              <a:t>9:</a:t>
            </a:r>
            <a:r>
              <a:rPr lang="es-ES" sz="3950" b="1" spc="-60" dirty="0">
                <a:solidFill>
                  <a:srgbClr val="004D80"/>
                </a:solidFill>
                <a:latin typeface="Arial"/>
                <a:cs typeface="Arial"/>
              </a:rPr>
              <a:t>0</a:t>
            </a:r>
            <a:r>
              <a:rPr sz="3950" b="1" spc="-60" dirty="0">
                <a:solidFill>
                  <a:srgbClr val="004D80"/>
                </a:solidFill>
                <a:latin typeface="Arial"/>
                <a:cs typeface="Arial"/>
              </a:rPr>
              <a:t>0</a:t>
            </a:r>
            <a:endParaRPr sz="39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2300" spc="-35" dirty="0">
                <a:solidFill>
                  <a:srgbClr val="004D80"/>
                </a:solidFill>
                <a:latin typeface="Arial MT"/>
                <a:cs typeface="Arial MT"/>
              </a:rPr>
              <a:t>Sede</a:t>
            </a:r>
            <a:r>
              <a:rPr sz="2300" spc="-95" dirty="0">
                <a:solidFill>
                  <a:srgbClr val="004D80"/>
                </a:solidFill>
                <a:latin typeface="Arial MT"/>
                <a:cs typeface="Arial MT"/>
              </a:rPr>
              <a:t> </a:t>
            </a:r>
            <a:r>
              <a:rPr sz="2300" spc="-40" dirty="0">
                <a:solidFill>
                  <a:srgbClr val="004D80"/>
                </a:solidFill>
                <a:latin typeface="Arial MT"/>
                <a:cs typeface="Arial MT"/>
              </a:rPr>
              <a:t>Madrid</a:t>
            </a:r>
            <a:r>
              <a:rPr sz="2300" spc="-75" dirty="0">
                <a:solidFill>
                  <a:srgbClr val="004D80"/>
                </a:solidFill>
                <a:latin typeface="Arial MT"/>
                <a:cs typeface="Arial MT"/>
              </a:rPr>
              <a:t> </a:t>
            </a:r>
            <a:r>
              <a:rPr sz="2300" spc="-40" dirty="0">
                <a:solidFill>
                  <a:srgbClr val="004D80"/>
                </a:solidFill>
                <a:latin typeface="Arial MT"/>
                <a:cs typeface="Arial MT"/>
              </a:rPr>
              <a:t>Excelente</a:t>
            </a:r>
            <a:endParaRPr sz="23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700" spc="-25" dirty="0">
                <a:solidFill>
                  <a:srgbClr val="004D80"/>
                </a:solidFill>
                <a:latin typeface="Arial MT"/>
                <a:cs typeface="Arial MT"/>
              </a:rPr>
              <a:t>Príncipe</a:t>
            </a:r>
            <a:r>
              <a:rPr sz="1700" spc="-75" dirty="0">
                <a:solidFill>
                  <a:srgbClr val="004D80"/>
                </a:solidFill>
                <a:latin typeface="Arial MT"/>
                <a:cs typeface="Arial MT"/>
              </a:rPr>
              <a:t> </a:t>
            </a:r>
            <a:r>
              <a:rPr sz="1700" spc="-15" dirty="0">
                <a:solidFill>
                  <a:srgbClr val="004D80"/>
                </a:solidFill>
                <a:latin typeface="Arial MT"/>
                <a:cs typeface="Arial MT"/>
              </a:rPr>
              <a:t>de</a:t>
            </a:r>
            <a:r>
              <a:rPr sz="1700" spc="-65" dirty="0">
                <a:solidFill>
                  <a:srgbClr val="004D80"/>
                </a:solidFill>
                <a:latin typeface="Arial MT"/>
                <a:cs typeface="Arial MT"/>
              </a:rPr>
              <a:t> </a:t>
            </a:r>
            <a:r>
              <a:rPr sz="1700" spc="-25" dirty="0">
                <a:solidFill>
                  <a:srgbClr val="004D80"/>
                </a:solidFill>
                <a:latin typeface="Arial MT"/>
                <a:cs typeface="Arial MT"/>
              </a:rPr>
              <a:t>Vergara</a:t>
            </a:r>
            <a:r>
              <a:rPr sz="1700" spc="-75" dirty="0">
                <a:solidFill>
                  <a:srgbClr val="004D80"/>
                </a:solidFill>
                <a:latin typeface="Arial MT"/>
                <a:cs typeface="Arial MT"/>
              </a:rPr>
              <a:t> </a:t>
            </a:r>
            <a:r>
              <a:rPr sz="1700" spc="-15" dirty="0">
                <a:solidFill>
                  <a:srgbClr val="004D80"/>
                </a:solidFill>
                <a:latin typeface="Arial MT"/>
                <a:cs typeface="Arial MT"/>
              </a:rPr>
              <a:t>9,</a:t>
            </a:r>
            <a:r>
              <a:rPr sz="1700" spc="-60" dirty="0">
                <a:solidFill>
                  <a:srgbClr val="004D80"/>
                </a:solidFill>
                <a:latin typeface="Arial MT"/>
                <a:cs typeface="Arial MT"/>
              </a:rPr>
              <a:t> </a:t>
            </a:r>
            <a:r>
              <a:rPr sz="1700" spc="-25" dirty="0">
                <a:solidFill>
                  <a:srgbClr val="004D80"/>
                </a:solidFill>
                <a:latin typeface="Arial MT"/>
                <a:cs typeface="Arial MT"/>
              </a:rPr>
              <a:t>planta</a:t>
            </a:r>
            <a:r>
              <a:rPr sz="1700" spc="-55" dirty="0">
                <a:solidFill>
                  <a:srgbClr val="004D80"/>
                </a:solidFill>
                <a:latin typeface="Arial MT"/>
                <a:cs typeface="Arial MT"/>
              </a:rPr>
              <a:t> </a:t>
            </a:r>
            <a:r>
              <a:rPr sz="1700" spc="5" dirty="0">
                <a:solidFill>
                  <a:srgbClr val="004D80"/>
                </a:solidFill>
                <a:latin typeface="Arial MT"/>
                <a:cs typeface="Arial MT"/>
              </a:rPr>
              <a:t>3</a:t>
            </a:r>
            <a:r>
              <a:rPr sz="1700" spc="-65" dirty="0">
                <a:solidFill>
                  <a:srgbClr val="004D80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004D80"/>
                </a:solidFill>
                <a:latin typeface="Arial MT"/>
                <a:cs typeface="Arial MT"/>
              </a:rPr>
              <a:t>|</a:t>
            </a:r>
            <a:r>
              <a:rPr sz="1700" spc="-75" dirty="0">
                <a:solidFill>
                  <a:srgbClr val="004D80"/>
                </a:solidFill>
                <a:latin typeface="Arial MT"/>
                <a:cs typeface="Arial MT"/>
              </a:rPr>
              <a:t> </a:t>
            </a:r>
            <a:r>
              <a:rPr sz="1700" spc="-25" dirty="0">
                <a:solidFill>
                  <a:srgbClr val="004D80"/>
                </a:solidFill>
                <a:latin typeface="Arial MT"/>
                <a:cs typeface="Arial MT"/>
              </a:rPr>
              <a:t>Madrid</a:t>
            </a:r>
            <a:endParaRPr sz="17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700" spc="-20" dirty="0">
                <a:solidFill>
                  <a:srgbClr val="004D80"/>
                </a:solidFill>
                <a:latin typeface="Arial MT"/>
                <a:cs typeface="Arial MT"/>
              </a:rPr>
              <a:t>+34</a:t>
            </a:r>
            <a:r>
              <a:rPr sz="1700" spc="-55" dirty="0">
                <a:solidFill>
                  <a:srgbClr val="004D80"/>
                </a:solidFill>
                <a:latin typeface="Arial MT"/>
                <a:cs typeface="Arial MT"/>
              </a:rPr>
              <a:t> </a:t>
            </a:r>
            <a:r>
              <a:rPr sz="1700" spc="-20" dirty="0">
                <a:solidFill>
                  <a:srgbClr val="004D80"/>
                </a:solidFill>
                <a:latin typeface="Arial MT"/>
                <a:cs typeface="Arial MT"/>
              </a:rPr>
              <a:t>912</a:t>
            </a:r>
            <a:r>
              <a:rPr sz="1700" spc="-40" dirty="0">
                <a:solidFill>
                  <a:srgbClr val="004D80"/>
                </a:solidFill>
                <a:latin typeface="Arial MT"/>
                <a:cs typeface="Arial MT"/>
              </a:rPr>
              <a:t> </a:t>
            </a:r>
            <a:r>
              <a:rPr sz="1700" spc="-20" dirty="0">
                <a:solidFill>
                  <a:srgbClr val="004D80"/>
                </a:solidFill>
                <a:latin typeface="Arial MT"/>
                <a:cs typeface="Arial MT"/>
              </a:rPr>
              <a:t>202</a:t>
            </a:r>
            <a:r>
              <a:rPr sz="1700" spc="-40" dirty="0">
                <a:solidFill>
                  <a:srgbClr val="004D80"/>
                </a:solidFill>
                <a:latin typeface="Arial MT"/>
                <a:cs typeface="Arial MT"/>
              </a:rPr>
              <a:t> </a:t>
            </a:r>
            <a:r>
              <a:rPr sz="1700" spc="-20" dirty="0">
                <a:solidFill>
                  <a:srgbClr val="004D80"/>
                </a:solidFill>
                <a:latin typeface="Arial MT"/>
                <a:cs typeface="Arial MT"/>
              </a:rPr>
              <a:t>808</a:t>
            </a:r>
            <a:r>
              <a:rPr sz="1700" spc="400" dirty="0">
                <a:solidFill>
                  <a:srgbClr val="004D80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004D80"/>
                </a:solidFill>
                <a:latin typeface="Arial MT"/>
                <a:cs typeface="Arial MT"/>
              </a:rPr>
              <a:t>|</a:t>
            </a:r>
            <a:r>
              <a:rPr sz="1700" spc="-65" dirty="0">
                <a:solidFill>
                  <a:srgbClr val="004D80"/>
                </a:solidFill>
                <a:latin typeface="Arial MT"/>
                <a:cs typeface="Arial MT"/>
              </a:rPr>
              <a:t> </a:t>
            </a:r>
            <a:r>
              <a:rPr sz="1700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direccion@madridexcelente.com</a:t>
            </a:r>
            <a:endParaRPr sz="17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289573" y="4963588"/>
            <a:ext cx="5247005" cy="206248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184150">
              <a:lnSpc>
                <a:spcPts val="4540"/>
              </a:lnSpc>
              <a:spcBef>
                <a:spcPts val="670"/>
              </a:spcBef>
            </a:pPr>
            <a:r>
              <a:rPr sz="4200" b="1" dirty="0">
                <a:latin typeface="Arial"/>
                <a:cs typeface="Arial"/>
              </a:rPr>
              <a:t>D.</a:t>
            </a:r>
            <a:r>
              <a:rPr sz="4200" b="1" spc="-30" dirty="0">
                <a:latin typeface="Arial"/>
                <a:cs typeface="Arial"/>
              </a:rPr>
              <a:t> </a:t>
            </a:r>
            <a:r>
              <a:rPr sz="4200" b="1" dirty="0">
                <a:latin typeface="Arial"/>
                <a:cs typeface="Arial"/>
              </a:rPr>
              <a:t>Daniel</a:t>
            </a:r>
            <a:r>
              <a:rPr sz="4200" b="1" spc="-45" dirty="0">
                <a:latin typeface="Arial"/>
                <a:cs typeface="Arial"/>
              </a:rPr>
              <a:t> </a:t>
            </a:r>
            <a:r>
              <a:rPr sz="4200" b="1" dirty="0">
                <a:latin typeface="Arial"/>
                <a:cs typeface="Arial"/>
              </a:rPr>
              <a:t>Rodríguez </a:t>
            </a:r>
            <a:r>
              <a:rPr sz="4200" b="1" spc="-1155" dirty="0">
                <a:latin typeface="Arial"/>
                <a:cs typeface="Arial"/>
              </a:rPr>
              <a:t> </a:t>
            </a:r>
            <a:r>
              <a:rPr sz="4200" b="1" dirty="0">
                <a:latin typeface="Arial"/>
                <a:cs typeface="Arial"/>
              </a:rPr>
              <a:t>Asensio</a:t>
            </a:r>
            <a:endParaRPr sz="4200">
              <a:latin typeface="Arial"/>
              <a:cs typeface="Arial"/>
            </a:endParaRPr>
          </a:p>
          <a:p>
            <a:pPr marL="12700" marR="5080">
              <a:lnSpc>
                <a:spcPts val="3200"/>
              </a:lnSpc>
              <a:spcBef>
                <a:spcPts val="85"/>
              </a:spcBef>
            </a:pPr>
            <a:r>
              <a:rPr sz="2550" spc="50" dirty="0">
                <a:latin typeface="Tahoma"/>
                <a:cs typeface="Tahoma"/>
              </a:rPr>
              <a:t>Vice</a:t>
            </a:r>
            <a:r>
              <a:rPr sz="2550" spc="45" dirty="0">
                <a:latin typeface="Tahoma"/>
                <a:cs typeface="Tahoma"/>
              </a:rPr>
              <a:t>c</a:t>
            </a:r>
            <a:r>
              <a:rPr sz="2550" spc="-50" dirty="0">
                <a:latin typeface="Tahoma"/>
                <a:cs typeface="Tahoma"/>
              </a:rPr>
              <a:t>onse</a:t>
            </a:r>
            <a:r>
              <a:rPr sz="2550" spc="-35" dirty="0">
                <a:latin typeface="Tahoma"/>
                <a:cs typeface="Tahoma"/>
              </a:rPr>
              <a:t>j</a:t>
            </a:r>
            <a:r>
              <a:rPr sz="2550" spc="-25" dirty="0">
                <a:latin typeface="Tahoma"/>
                <a:cs typeface="Tahoma"/>
              </a:rPr>
              <a:t>ero</a:t>
            </a:r>
            <a:r>
              <a:rPr sz="2550" spc="-125" dirty="0">
                <a:latin typeface="Tahoma"/>
                <a:cs typeface="Tahoma"/>
              </a:rPr>
              <a:t> </a:t>
            </a:r>
            <a:r>
              <a:rPr sz="2550" dirty="0">
                <a:latin typeface="Tahoma"/>
                <a:cs typeface="Tahoma"/>
              </a:rPr>
              <a:t>de</a:t>
            </a:r>
            <a:r>
              <a:rPr sz="2550" spc="-130" dirty="0">
                <a:latin typeface="Tahoma"/>
                <a:cs typeface="Tahoma"/>
              </a:rPr>
              <a:t> </a:t>
            </a:r>
            <a:r>
              <a:rPr sz="2550" spc="-10" dirty="0">
                <a:latin typeface="Tahoma"/>
                <a:cs typeface="Tahoma"/>
              </a:rPr>
              <a:t>Econom</a:t>
            </a:r>
            <a:r>
              <a:rPr sz="2550" spc="-20" dirty="0">
                <a:latin typeface="Tahoma"/>
                <a:cs typeface="Tahoma"/>
              </a:rPr>
              <a:t>í</a:t>
            </a:r>
            <a:r>
              <a:rPr sz="2550" spc="5" dirty="0">
                <a:latin typeface="Tahoma"/>
                <a:cs typeface="Tahoma"/>
              </a:rPr>
              <a:t>a</a:t>
            </a:r>
            <a:r>
              <a:rPr sz="2550" spc="-120" dirty="0">
                <a:latin typeface="Tahoma"/>
                <a:cs typeface="Tahoma"/>
              </a:rPr>
              <a:t> </a:t>
            </a:r>
            <a:r>
              <a:rPr sz="2550" spc="-80" dirty="0">
                <a:latin typeface="Tahoma"/>
                <a:cs typeface="Tahoma"/>
              </a:rPr>
              <a:t>y</a:t>
            </a:r>
            <a:r>
              <a:rPr sz="2550" spc="-130" dirty="0">
                <a:latin typeface="Tahoma"/>
                <a:cs typeface="Tahoma"/>
              </a:rPr>
              <a:t> </a:t>
            </a:r>
            <a:r>
              <a:rPr sz="2550" spc="-35" dirty="0">
                <a:latin typeface="Tahoma"/>
                <a:cs typeface="Tahoma"/>
              </a:rPr>
              <a:t>Emp</a:t>
            </a:r>
            <a:r>
              <a:rPr sz="2550" spc="-25" dirty="0">
                <a:latin typeface="Tahoma"/>
                <a:cs typeface="Tahoma"/>
              </a:rPr>
              <a:t>l</a:t>
            </a:r>
            <a:r>
              <a:rPr sz="2550" spc="-5" dirty="0">
                <a:latin typeface="Tahoma"/>
                <a:cs typeface="Tahoma"/>
              </a:rPr>
              <a:t>eo  Comunidad</a:t>
            </a:r>
            <a:r>
              <a:rPr sz="2550" spc="-114" dirty="0">
                <a:latin typeface="Tahoma"/>
                <a:cs typeface="Tahoma"/>
              </a:rPr>
              <a:t> </a:t>
            </a:r>
            <a:r>
              <a:rPr sz="2550" dirty="0">
                <a:latin typeface="Tahoma"/>
                <a:cs typeface="Tahoma"/>
              </a:rPr>
              <a:t>de</a:t>
            </a:r>
            <a:r>
              <a:rPr sz="2550" spc="-130" dirty="0">
                <a:latin typeface="Tahoma"/>
                <a:cs typeface="Tahoma"/>
              </a:rPr>
              <a:t> </a:t>
            </a:r>
            <a:r>
              <a:rPr sz="2550" spc="-10" dirty="0">
                <a:latin typeface="Tahoma"/>
                <a:cs typeface="Tahoma"/>
              </a:rPr>
              <a:t>Madrid.</a:t>
            </a:r>
            <a:endParaRPr sz="255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1286537" y="2999941"/>
            <a:ext cx="7074534" cy="183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525">
              <a:lnSpc>
                <a:spcPct val="100600"/>
              </a:lnSpc>
              <a:spcBef>
                <a:spcPts val="95"/>
              </a:spcBef>
            </a:pPr>
            <a:r>
              <a:rPr sz="5900" b="1" spc="-45" dirty="0">
                <a:latin typeface="Arial"/>
                <a:cs typeface="Arial"/>
              </a:rPr>
              <a:t>El</a:t>
            </a:r>
            <a:r>
              <a:rPr sz="5900" b="1" spc="-254" dirty="0">
                <a:latin typeface="Arial"/>
                <a:cs typeface="Arial"/>
              </a:rPr>
              <a:t> </a:t>
            </a:r>
            <a:r>
              <a:rPr sz="5900" b="1" spc="-75" dirty="0">
                <a:latin typeface="Arial"/>
                <a:cs typeface="Arial"/>
              </a:rPr>
              <a:t>mejor</a:t>
            </a:r>
            <a:r>
              <a:rPr sz="5900" b="1" spc="-260" dirty="0">
                <a:latin typeface="Arial"/>
                <a:cs typeface="Arial"/>
              </a:rPr>
              <a:t> </a:t>
            </a:r>
            <a:r>
              <a:rPr sz="5900" b="1" spc="-75" dirty="0">
                <a:latin typeface="Arial"/>
                <a:cs typeface="Arial"/>
              </a:rPr>
              <a:t>MADRID</a:t>
            </a:r>
            <a:r>
              <a:rPr sz="5900" b="1" spc="-235" dirty="0">
                <a:latin typeface="Arial"/>
                <a:cs typeface="Arial"/>
              </a:rPr>
              <a:t> </a:t>
            </a:r>
            <a:r>
              <a:rPr sz="5900" b="1" spc="-40" dirty="0">
                <a:latin typeface="Arial"/>
                <a:cs typeface="Arial"/>
              </a:rPr>
              <a:t>de </a:t>
            </a:r>
            <a:r>
              <a:rPr sz="5900" b="1" spc="-1625" dirty="0">
                <a:latin typeface="Arial"/>
                <a:cs typeface="Arial"/>
              </a:rPr>
              <a:t> </a:t>
            </a:r>
            <a:r>
              <a:rPr sz="5900" b="1" spc="-45" dirty="0">
                <a:latin typeface="Arial"/>
                <a:cs typeface="Arial"/>
              </a:rPr>
              <a:t>la</a:t>
            </a:r>
            <a:r>
              <a:rPr sz="5900" b="1" spc="-235" dirty="0">
                <a:latin typeface="Arial"/>
                <a:cs typeface="Arial"/>
              </a:rPr>
              <a:t> </a:t>
            </a:r>
            <a:r>
              <a:rPr sz="5900" b="1" spc="-85" dirty="0">
                <a:latin typeface="Arial"/>
                <a:cs typeface="Arial"/>
              </a:rPr>
              <a:t>historia</a:t>
            </a:r>
            <a:endParaRPr sz="5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294076" y="7308752"/>
            <a:ext cx="7715250" cy="9404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0" b="1" spc="-60" dirty="0">
                <a:solidFill>
                  <a:srgbClr val="004D80"/>
                </a:solidFill>
                <a:latin typeface="Arial"/>
                <a:cs typeface="Arial"/>
              </a:rPr>
              <a:t>Presenta</a:t>
            </a:r>
            <a:r>
              <a:rPr sz="3500" b="1" spc="-140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3500" b="1" spc="-55" dirty="0">
                <a:solidFill>
                  <a:srgbClr val="004D80"/>
                </a:solidFill>
                <a:latin typeface="Arial"/>
                <a:cs typeface="Arial"/>
              </a:rPr>
              <a:t>Elena</a:t>
            </a:r>
            <a:r>
              <a:rPr sz="3500" b="1" spc="-140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3500" b="1" spc="-60" dirty="0">
                <a:solidFill>
                  <a:srgbClr val="004D80"/>
                </a:solidFill>
                <a:latin typeface="Arial"/>
                <a:cs typeface="Arial"/>
              </a:rPr>
              <a:t>Mantilla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450" spc="-55" dirty="0">
                <a:latin typeface="Tahoma"/>
                <a:cs typeface="Tahoma"/>
              </a:rPr>
              <a:t>Directora</a:t>
            </a:r>
            <a:r>
              <a:rPr sz="2450" spc="-229" dirty="0">
                <a:latin typeface="Tahoma"/>
                <a:cs typeface="Tahoma"/>
              </a:rPr>
              <a:t> </a:t>
            </a:r>
            <a:r>
              <a:rPr sz="2450" spc="-40" dirty="0">
                <a:latin typeface="Tahoma"/>
                <a:cs typeface="Tahoma"/>
              </a:rPr>
              <a:t>General</a:t>
            </a:r>
            <a:r>
              <a:rPr sz="2450" spc="-210" dirty="0">
                <a:latin typeface="Tahoma"/>
                <a:cs typeface="Tahoma"/>
              </a:rPr>
              <a:t> </a:t>
            </a:r>
            <a:r>
              <a:rPr sz="2450" spc="-390" dirty="0">
                <a:latin typeface="Tahoma"/>
                <a:cs typeface="Tahoma"/>
              </a:rPr>
              <a:t>|</a:t>
            </a:r>
            <a:r>
              <a:rPr sz="2450" spc="-204" dirty="0">
                <a:latin typeface="Tahoma"/>
                <a:cs typeface="Tahoma"/>
              </a:rPr>
              <a:t> </a:t>
            </a:r>
            <a:r>
              <a:rPr sz="2450" spc="-50" dirty="0">
                <a:latin typeface="Tahoma"/>
                <a:cs typeface="Tahoma"/>
              </a:rPr>
              <a:t>Fundación</a:t>
            </a:r>
            <a:r>
              <a:rPr sz="2450" spc="-195" dirty="0">
                <a:latin typeface="Tahoma"/>
                <a:cs typeface="Tahoma"/>
              </a:rPr>
              <a:t> </a:t>
            </a:r>
            <a:r>
              <a:rPr sz="2450" spc="-40" dirty="0">
                <a:latin typeface="Tahoma"/>
                <a:cs typeface="Tahoma"/>
              </a:rPr>
              <a:t>Madrid</a:t>
            </a:r>
            <a:r>
              <a:rPr sz="2450" spc="-215" dirty="0">
                <a:latin typeface="Tahoma"/>
                <a:cs typeface="Tahoma"/>
              </a:rPr>
              <a:t> </a:t>
            </a:r>
            <a:r>
              <a:rPr sz="2450" spc="-55" dirty="0">
                <a:latin typeface="Tahoma"/>
                <a:cs typeface="Tahoma"/>
              </a:rPr>
              <a:t>por</a:t>
            </a:r>
            <a:r>
              <a:rPr sz="2450" spc="-220" dirty="0">
                <a:latin typeface="Tahoma"/>
                <a:cs typeface="Tahoma"/>
              </a:rPr>
              <a:t> </a:t>
            </a:r>
            <a:r>
              <a:rPr sz="2450" spc="-60" dirty="0">
                <a:latin typeface="Tahoma"/>
                <a:cs typeface="Tahoma"/>
              </a:rPr>
              <a:t>la</a:t>
            </a:r>
            <a:r>
              <a:rPr sz="2450" spc="-210" dirty="0">
                <a:latin typeface="Tahoma"/>
                <a:cs typeface="Tahoma"/>
              </a:rPr>
              <a:t> </a:t>
            </a:r>
            <a:r>
              <a:rPr sz="2450" spc="-70" dirty="0">
                <a:latin typeface="Tahoma"/>
                <a:cs typeface="Tahoma"/>
              </a:rPr>
              <a:t>Competitividad.</a:t>
            </a:r>
            <a:endParaRPr sz="2450">
              <a:latin typeface="Tahoma"/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132283" y="385747"/>
            <a:ext cx="3598633" cy="11534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68164" y="10111106"/>
              <a:ext cx="2462752" cy="7890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68164" y="10111106"/>
              <a:ext cx="2462752" cy="78908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980669" y="3451759"/>
            <a:ext cx="9735185" cy="4338320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 marR="5080">
              <a:lnSpc>
                <a:spcPct val="80500"/>
              </a:lnSpc>
              <a:spcBef>
                <a:spcPts val="1265"/>
              </a:spcBef>
            </a:pPr>
            <a:r>
              <a:rPr sz="4850" b="1" spc="-70" dirty="0">
                <a:latin typeface="Arial"/>
                <a:cs typeface="Arial"/>
              </a:rPr>
              <a:t>Entre </a:t>
            </a:r>
            <a:r>
              <a:rPr sz="4850" b="1" spc="-55" dirty="0">
                <a:latin typeface="Arial"/>
                <a:cs typeface="Arial"/>
              </a:rPr>
              <a:t>los </a:t>
            </a:r>
            <a:r>
              <a:rPr sz="4850" b="1" spc="-80" dirty="0">
                <a:latin typeface="Arial"/>
                <a:cs typeface="Arial"/>
              </a:rPr>
              <a:t>objetivos </a:t>
            </a:r>
            <a:r>
              <a:rPr sz="4850" b="1" spc="-75" dirty="0">
                <a:latin typeface="Arial"/>
                <a:cs typeface="Arial"/>
              </a:rPr>
              <a:t>marcados </a:t>
            </a:r>
            <a:r>
              <a:rPr sz="4850" b="1" spc="-90" dirty="0">
                <a:latin typeface="Arial"/>
                <a:cs typeface="Arial"/>
              </a:rPr>
              <a:t>por </a:t>
            </a:r>
            <a:r>
              <a:rPr sz="4850" b="1" spc="-85" dirty="0">
                <a:latin typeface="Arial"/>
                <a:cs typeface="Arial"/>
              </a:rPr>
              <a:t> </a:t>
            </a:r>
            <a:r>
              <a:rPr sz="4850" b="1" spc="-70" dirty="0">
                <a:solidFill>
                  <a:srgbClr val="004D80"/>
                </a:solidFill>
                <a:latin typeface="Arial"/>
                <a:cs typeface="Arial"/>
              </a:rPr>
              <a:t>Madrid</a:t>
            </a:r>
            <a:r>
              <a:rPr sz="4850" b="1" spc="90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4850" b="1" spc="-80" dirty="0">
                <a:solidFill>
                  <a:srgbClr val="004D80"/>
                </a:solidFill>
                <a:latin typeface="Arial"/>
                <a:cs typeface="Arial"/>
              </a:rPr>
              <a:t>Excelente</a:t>
            </a:r>
            <a:r>
              <a:rPr sz="4850" b="1" spc="-180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4850" b="1" spc="-65" dirty="0">
                <a:latin typeface="Arial"/>
                <a:cs typeface="Arial"/>
              </a:rPr>
              <a:t>para</a:t>
            </a:r>
            <a:r>
              <a:rPr sz="4850" b="1" spc="-200" dirty="0">
                <a:latin typeface="Arial"/>
                <a:cs typeface="Arial"/>
              </a:rPr>
              <a:t> </a:t>
            </a:r>
            <a:r>
              <a:rPr sz="4850" b="1" spc="-40" dirty="0">
                <a:latin typeface="Arial"/>
                <a:cs typeface="Arial"/>
              </a:rPr>
              <a:t>el</a:t>
            </a:r>
            <a:r>
              <a:rPr sz="4850" b="1" spc="-215" dirty="0">
                <a:latin typeface="Arial"/>
                <a:cs typeface="Arial"/>
              </a:rPr>
              <a:t> </a:t>
            </a:r>
            <a:r>
              <a:rPr sz="4850" b="1" spc="-50" dirty="0">
                <a:latin typeface="Arial"/>
                <a:cs typeface="Arial"/>
              </a:rPr>
              <a:t>año</a:t>
            </a:r>
            <a:r>
              <a:rPr sz="4850" b="1" spc="-200" dirty="0">
                <a:latin typeface="Arial"/>
                <a:cs typeface="Arial"/>
              </a:rPr>
              <a:t> </a:t>
            </a:r>
            <a:r>
              <a:rPr sz="4850" b="1" spc="-90" dirty="0">
                <a:latin typeface="Arial"/>
                <a:cs typeface="Arial"/>
              </a:rPr>
              <a:t>2024 </a:t>
            </a:r>
            <a:r>
              <a:rPr sz="4850" b="1" spc="-1335" dirty="0">
                <a:latin typeface="Arial"/>
                <a:cs typeface="Arial"/>
              </a:rPr>
              <a:t> </a:t>
            </a:r>
            <a:r>
              <a:rPr sz="4850" b="1" spc="-65" dirty="0">
                <a:latin typeface="Arial"/>
                <a:cs typeface="Arial"/>
              </a:rPr>
              <a:t>está </a:t>
            </a:r>
            <a:r>
              <a:rPr sz="4850" b="1" spc="-40" dirty="0">
                <a:latin typeface="Arial"/>
                <a:cs typeface="Arial"/>
              </a:rPr>
              <a:t>el </a:t>
            </a:r>
            <a:r>
              <a:rPr sz="4850" b="1" spc="-80" dirty="0">
                <a:latin typeface="Arial"/>
                <a:cs typeface="Arial"/>
              </a:rPr>
              <a:t>compromiso </a:t>
            </a:r>
            <a:r>
              <a:rPr sz="4850" b="1" spc="-40" dirty="0">
                <a:latin typeface="Arial"/>
                <a:cs typeface="Arial"/>
              </a:rPr>
              <a:t>de </a:t>
            </a:r>
            <a:r>
              <a:rPr sz="4850" b="1" spc="-80" dirty="0">
                <a:latin typeface="Arial"/>
                <a:cs typeface="Arial"/>
              </a:rPr>
              <a:t>construir </a:t>
            </a:r>
            <a:r>
              <a:rPr sz="4850" b="1" spc="-75" dirty="0">
                <a:latin typeface="Arial"/>
                <a:cs typeface="Arial"/>
              </a:rPr>
              <a:t> </a:t>
            </a:r>
            <a:r>
              <a:rPr sz="4850" b="1" spc="-55" dirty="0">
                <a:latin typeface="Arial"/>
                <a:cs typeface="Arial"/>
              </a:rPr>
              <a:t>una red </a:t>
            </a:r>
            <a:r>
              <a:rPr sz="4850" b="1" spc="-40" dirty="0">
                <a:latin typeface="Arial"/>
                <a:cs typeface="Arial"/>
              </a:rPr>
              <a:t>de </a:t>
            </a:r>
            <a:r>
              <a:rPr sz="4850" b="1" spc="-80" dirty="0">
                <a:latin typeface="Arial"/>
                <a:cs typeface="Arial"/>
              </a:rPr>
              <a:t>contactos </a:t>
            </a:r>
            <a:r>
              <a:rPr sz="4850" b="1" spc="-75" dirty="0">
                <a:latin typeface="Arial"/>
                <a:cs typeface="Arial"/>
              </a:rPr>
              <a:t>fuerte </a:t>
            </a:r>
            <a:r>
              <a:rPr sz="4850" b="1" spc="10" dirty="0">
                <a:latin typeface="Arial"/>
                <a:cs typeface="Arial"/>
              </a:rPr>
              <a:t>y </a:t>
            </a:r>
            <a:r>
              <a:rPr sz="4850" b="1" spc="15" dirty="0">
                <a:latin typeface="Arial"/>
                <a:cs typeface="Arial"/>
              </a:rPr>
              <a:t> </a:t>
            </a:r>
            <a:r>
              <a:rPr sz="4850" b="1" spc="-70" dirty="0">
                <a:latin typeface="Arial"/>
                <a:cs typeface="Arial"/>
              </a:rPr>
              <a:t>ganar</a:t>
            </a:r>
            <a:r>
              <a:rPr sz="4850" b="1" spc="-195" dirty="0">
                <a:latin typeface="Arial"/>
                <a:cs typeface="Arial"/>
              </a:rPr>
              <a:t> </a:t>
            </a:r>
            <a:r>
              <a:rPr sz="4850" b="1" spc="-80" dirty="0">
                <a:latin typeface="Arial"/>
                <a:cs typeface="Arial"/>
              </a:rPr>
              <a:t>relevancia</a:t>
            </a:r>
            <a:r>
              <a:rPr sz="4850" b="1" spc="-195" dirty="0">
                <a:latin typeface="Arial"/>
                <a:cs typeface="Arial"/>
              </a:rPr>
              <a:t> </a:t>
            </a:r>
            <a:r>
              <a:rPr sz="4850" b="1" spc="-40" dirty="0">
                <a:latin typeface="Arial"/>
                <a:cs typeface="Arial"/>
              </a:rPr>
              <a:t>en</a:t>
            </a:r>
            <a:r>
              <a:rPr sz="4850" b="1" spc="-200" dirty="0">
                <a:latin typeface="Arial"/>
                <a:cs typeface="Arial"/>
              </a:rPr>
              <a:t> </a:t>
            </a:r>
            <a:r>
              <a:rPr sz="4850" b="1" spc="-40" dirty="0">
                <a:latin typeface="Arial"/>
                <a:cs typeface="Arial"/>
              </a:rPr>
              <a:t>la</a:t>
            </a:r>
            <a:r>
              <a:rPr sz="4850" b="1" spc="-204" dirty="0">
                <a:latin typeface="Arial"/>
                <a:cs typeface="Arial"/>
              </a:rPr>
              <a:t> </a:t>
            </a:r>
            <a:r>
              <a:rPr sz="4850" b="1" spc="-80" dirty="0">
                <a:latin typeface="Arial"/>
                <a:cs typeface="Arial"/>
              </a:rPr>
              <a:t>creación</a:t>
            </a:r>
            <a:r>
              <a:rPr sz="4850" b="1" spc="-195" dirty="0">
                <a:latin typeface="Arial"/>
                <a:cs typeface="Arial"/>
              </a:rPr>
              <a:t> </a:t>
            </a:r>
            <a:r>
              <a:rPr sz="4850" b="1" spc="-40" dirty="0">
                <a:latin typeface="Arial"/>
                <a:cs typeface="Arial"/>
              </a:rPr>
              <a:t>de </a:t>
            </a:r>
            <a:r>
              <a:rPr sz="4850" b="1" spc="-1330" dirty="0">
                <a:latin typeface="Arial"/>
                <a:cs typeface="Arial"/>
              </a:rPr>
              <a:t> </a:t>
            </a:r>
            <a:r>
              <a:rPr sz="4850" b="1" spc="-70" dirty="0">
                <a:latin typeface="Arial"/>
                <a:cs typeface="Arial"/>
              </a:rPr>
              <a:t>valor </a:t>
            </a:r>
            <a:r>
              <a:rPr sz="4850" b="1" spc="-45" dirty="0">
                <a:latin typeface="Arial"/>
                <a:cs typeface="Arial"/>
              </a:rPr>
              <a:t>al </a:t>
            </a:r>
            <a:r>
              <a:rPr sz="4850" b="1" spc="-80" dirty="0">
                <a:latin typeface="Arial"/>
                <a:cs typeface="Arial"/>
              </a:rPr>
              <a:t>ecosistema </a:t>
            </a:r>
            <a:r>
              <a:rPr sz="4850" b="1" spc="-85" dirty="0">
                <a:latin typeface="Arial"/>
                <a:cs typeface="Arial"/>
              </a:rPr>
              <a:t>empresarial </a:t>
            </a:r>
            <a:r>
              <a:rPr sz="4850" b="1" spc="-80" dirty="0">
                <a:latin typeface="Arial"/>
                <a:cs typeface="Arial"/>
              </a:rPr>
              <a:t> madrileño.</a:t>
            </a:r>
            <a:endParaRPr sz="485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785" y="3558425"/>
            <a:ext cx="5566322" cy="178549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15" dirty="0"/>
              <a:t>©</a:t>
            </a:r>
            <a:r>
              <a:rPr spc="45" dirty="0"/>
              <a:t> </a:t>
            </a:r>
            <a:r>
              <a:rPr spc="5" dirty="0"/>
              <a:t>Madrid</a:t>
            </a:r>
            <a:r>
              <a:rPr spc="80" dirty="0"/>
              <a:t> </a:t>
            </a:r>
            <a:r>
              <a:rPr spc="5" dirty="0"/>
              <a:t>Excelente</a:t>
            </a:r>
            <a:r>
              <a:rPr spc="80" dirty="0"/>
              <a:t> </a:t>
            </a:r>
            <a:r>
              <a:rPr spc="10" dirty="0"/>
              <a:t>2022.</a:t>
            </a:r>
            <a:r>
              <a:rPr spc="40" dirty="0"/>
              <a:t> </a:t>
            </a:r>
            <a:r>
              <a:rPr spc="10" dirty="0"/>
              <a:t>Todos</a:t>
            </a:r>
            <a:r>
              <a:rPr spc="35" dirty="0"/>
              <a:t> </a:t>
            </a:r>
            <a:r>
              <a:rPr spc="10" dirty="0"/>
              <a:t>los</a:t>
            </a:r>
            <a:r>
              <a:rPr spc="70" dirty="0"/>
              <a:t> </a:t>
            </a:r>
            <a:r>
              <a:rPr spc="15" dirty="0"/>
              <a:t>derechos</a:t>
            </a:r>
            <a:r>
              <a:rPr spc="35" dirty="0"/>
              <a:t> </a:t>
            </a:r>
            <a:r>
              <a:rPr spc="15" dirty="0"/>
              <a:t>reservados.</a:t>
            </a:r>
            <a:r>
              <a:rPr spc="45" dirty="0"/>
              <a:t> </a:t>
            </a:r>
            <a:r>
              <a:rPr spc="15" dirty="0"/>
              <a:t>Fundación</a:t>
            </a:r>
            <a:r>
              <a:rPr spc="80" dirty="0"/>
              <a:t> </a:t>
            </a:r>
            <a:r>
              <a:rPr spc="5" dirty="0"/>
              <a:t>Madrid</a:t>
            </a:r>
            <a:r>
              <a:rPr spc="80" dirty="0"/>
              <a:t> </a:t>
            </a:r>
            <a:r>
              <a:rPr spc="10" dirty="0"/>
              <a:t>por</a:t>
            </a:r>
            <a:r>
              <a:rPr spc="55" dirty="0"/>
              <a:t> </a:t>
            </a:r>
            <a:r>
              <a:rPr spc="10" dirty="0"/>
              <a:t>la</a:t>
            </a:r>
            <a:r>
              <a:rPr spc="50" dirty="0"/>
              <a:t> </a:t>
            </a:r>
            <a:r>
              <a:rPr spc="10" dirty="0"/>
              <a:t>Competitividad.</a:t>
            </a:r>
            <a:r>
              <a:rPr spc="95" dirty="0"/>
              <a:t> </a:t>
            </a:r>
            <a:r>
              <a:rPr spc="10" dirty="0"/>
              <a:t>Consejería</a:t>
            </a:r>
            <a:r>
              <a:rPr spc="45" dirty="0"/>
              <a:t> </a:t>
            </a:r>
            <a:r>
              <a:rPr spc="5" dirty="0"/>
              <a:t>de</a:t>
            </a:r>
            <a:r>
              <a:rPr spc="50" dirty="0"/>
              <a:t> </a:t>
            </a:r>
            <a:r>
              <a:rPr spc="10" dirty="0"/>
              <a:t>Economía,</a:t>
            </a:r>
            <a:r>
              <a:rPr spc="30" dirty="0"/>
              <a:t> </a:t>
            </a:r>
            <a:r>
              <a:rPr spc="15" dirty="0"/>
              <a:t>Hacienda</a:t>
            </a:r>
            <a:r>
              <a:rPr spc="85" dirty="0"/>
              <a:t> </a:t>
            </a:r>
            <a:r>
              <a:rPr spc="10" dirty="0"/>
              <a:t>y</a:t>
            </a:r>
            <a:r>
              <a:rPr spc="40" dirty="0"/>
              <a:t> </a:t>
            </a:r>
            <a:r>
              <a:rPr spc="15" dirty="0"/>
              <a:t>Empleo.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917" y="3331596"/>
            <a:ext cx="15813405" cy="2337435"/>
          </a:xfrm>
          <a:prstGeom prst="rect">
            <a:avLst/>
          </a:prstGeom>
        </p:spPr>
        <p:txBody>
          <a:bodyPr vert="horz" wrap="square" lIns="0" tIns="184785" rIns="0" bIns="0" rtlCol="0">
            <a:spAutoFit/>
          </a:bodyPr>
          <a:lstStyle/>
          <a:p>
            <a:pPr marL="12700" marR="5080">
              <a:lnSpc>
                <a:spcPts val="5600"/>
              </a:lnSpc>
              <a:spcBef>
                <a:spcPts val="1455"/>
              </a:spcBef>
            </a:pPr>
            <a:r>
              <a:rPr sz="5800" b="1" spc="-90" dirty="0">
                <a:solidFill>
                  <a:srgbClr val="000000"/>
                </a:solidFill>
                <a:latin typeface="Arial"/>
                <a:cs typeface="Arial"/>
              </a:rPr>
              <a:t>Dirigido </a:t>
            </a:r>
            <a:r>
              <a:rPr sz="5800" b="1" spc="15" dirty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sz="5800" b="1" spc="-95" dirty="0">
                <a:solidFill>
                  <a:srgbClr val="000000"/>
                </a:solidFill>
                <a:latin typeface="Arial"/>
                <a:cs typeface="Arial"/>
              </a:rPr>
              <a:t>empresarios, emprendedores </a:t>
            </a:r>
            <a:r>
              <a:rPr sz="5800" b="1" spc="15" dirty="0">
                <a:solidFill>
                  <a:srgbClr val="000000"/>
                </a:solidFill>
                <a:latin typeface="Arial"/>
                <a:cs typeface="Arial"/>
              </a:rPr>
              <a:t>y </a:t>
            </a:r>
            <a:r>
              <a:rPr sz="58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5800" b="1" spc="-95" dirty="0">
                <a:solidFill>
                  <a:srgbClr val="000000"/>
                </a:solidFill>
                <a:latin typeface="Arial"/>
                <a:cs typeface="Arial"/>
              </a:rPr>
              <a:t>profesionales</a:t>
            </a:r>
            <a:r>
              <a:rPr sz="5800" b="1" spc="-2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5800" b="1" spc="-65" dirty="0">
                <a:solidFill>
                  <a:srgbClr val="000000"/>
                </a:solidFill>
                <a:latin typeface="Arial"/>
                <a:cs typeface="Arial"/>
              </a:rPr>
              <a:t>que</a:t>
            </a:r>
            <a:r>
              <a:rPr sz="5800" b="1" spc="-2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5800" b="1" spc="-80" dirty="0">
                <a:solidFill>
                  <a:srgbClr val="000000"/>
                </a:solidFill>
                <a:latin typeface="Arial"/>
                <a:cs typeface="Arial"/>
              </a:rPr>
              <a:t>buscan</a:t>
            </a:r>
            <a:r>
              <a:rPr sz="5800" b="1" spc="-2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5800" b="1" spc="-90" dirty="0">
                <a:solidFill>
                  <a:srgbClr val="000000"/>
                </a:solidFill>
                <a:latin typeface="Arial"/>
                <a:cs typeface="Arial"/>
              </a:rPr>
              <a:t>innovar,</a:t>
            </a:r>
            <a:r>
              <a:rPr sz="5800" b="1" spc="-2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5800" b="1" spc="-90" dirty="0">
                <a:solidFill>
                  <a:srgbClr val="000000"/>
                </a:solidFill>
                <a:latin typeface="Arial"/>
                <a:cs typeface="Arial"/>
              </a:rPr>
              <a:t>aprender,</a:t>
            </a:r>
            <a:r>
              <a:rPr sz="5800" b="1" spc="-2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5800" b="1" spc="15" dirty="0">
                <a:solidFill>
                  <a:srgbClr val="000000"/>
                </a:solidFill>
                <a:latin typeface="Arial"/>
                <a:cs typeface="Arial"/>
              </a:rPr>
              <a:t>y </a:t>
            </a:r>
            <a:r>
              <a:rPr sz="5800" b="1" spc="-15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5800" b="1" spc="-90" dirty="0">
                <a:solidFill>
                  <a:srgbClr val="000000"/>
                </a:solidFill>
                <a:latin typeface="Arial"/>
                <a:cs typeface="Arial"/>
              </a:rPr>
              <a:t>ampliar</a:t>
            </a:r>
            <a:r>
              <a:rPr sz="5800" b="1" spc="-2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5800" b="1" spc="-65" dirty="0">
                <a:solidFill>
                  <a:srgbClr val="000000"/>
                </a:solidFill>
                <a:latin typeface="Arial"/>
                <a:cs typeface="Arial"/>
              </a:rPr>
              <a:t>sus</a:t>
            </a:r>
            <a:r>
              <a:rPr sz="5800" b="1" spc="-2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5800" b="1" spc="-95" dirty="0">
                <a:solidFill>
                  <a:srgbClr val="000000"/>
                </a:solidFill>
                <a:latin typeface="Arial"/>
                <a:cs typeface="Arial"/>
              </a:rPr>
              <a:t>contactos</a:t>
            </a:r>
            <a:r>
              <a:rPr sz="5800" b="1" spc="-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5800" b="1" spc="-95" dirty="0">
                <a:solidFill>
                  <a:srgbClr val="000000"/>
                </a:solidFill>
                <a:latin typeface="Arial"/>
                <a:cs typeface="Arial"/>
              </a:rPr>
              <a:t>empresariales.</a:t>
            </a:r>
            <a:endParaRPr sz="5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3917" y="6407837"/>
            <a:ext cx="17893665" cy="263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0"/>
              </a:spcBef>
            </a:pPr>
            <a:r>
              <a:rPr sz="4250" b="1" spc="-70" dirty="0">
                <a:solidFill>
                  <a:srgbClr val="004D80"/>
                </a:solidFill>
                <a:latin typeface="Arial"/>
                <a:cs typeface="Arial"/>
              </a:rPr>
              <a:t>Inspiring </a:t>
            </a:r>
            <a:r>
              <a:rPr sz="4250" b="1" spc="-65" dirty="0">
                <a:solidFill>
                  <a:srgbClr val="004D80"/>
                </a:solidFill>
                <a:latin typeface="Arial"/>
                <a:cs typeface="Arial"/>
              </a:rPr>
              <a:t>Mornings Madrid </a:t>
            </a:r>
            <a:r>
              <a:rPr sz="4250" spc="15" dirty="0">
                <a:solidFill>
                  <a:srgbClr val="004D80"/>
                </a:solidFill>
                <a:latin typeface="Tahoma"/>
                <a:cs typeface="Tahoma"/>
              </a:rPr>
              <a:t>es </a:t>
            </a:r>
            <a:r>
              <a:rPr sz="4250" spc="-135" dirty="0">
                <a:solidFill>
                  <a:srgbClr val="004D80"/>
                </a:solidFill>
                <a:latin typeface="Tahoma"/>
                <a:cs typeface="Tahoma"/>
              </a:rPr>
              <a:t>un </a:t>
            </a:r>
            <a:r>
              <a:rPr sz="4250" spc="-130" dirty="0">
                <a:solidFill>
                  <a:srgbClr val="004D80"/>
                </a:solidFill>
                <a:latin typeface="Tahoma"/>
                <a:cs typeface="Tahoma"/>
              </a:rPr>
              <a:t>evento </a:t>
            </a:r>
            <a:r>
              <a:rPr sz="4250" spc="-90" dirty="0">
                <a:solidFill>
                  <a:srgbClr val="004D80"/>
                </a:solidFill>
                <a:latin typeface="Tahoma"/>
                <a:cs typeface="Tahoma"/>
              </a:rPr>
              <a:t>periódico </a:t>
            </a:r>
            <a:r>
              <a:rPr sz="4250" spc="-80" dirty="0">
                <a:solidFill>
                  <a:srgbClr val="004D80"/>
                </a:solidFill>
                <a:latin typeface="Tahoma"/>
                <a:cs typeface="Tahoma"/>
              </a:rPr>
              <a:t>que </a:t>
            </a:r>
            <a:r>
              <a:rPr sz="4250" spc="-120" dirty="0">
                <a:solidFill>
                  <a:srgbClr val="004D80"/>
                </a:solidFill>
                <a:latin typeface="Tahoma"/>
                <a:cs typeface="Tahoma"/>
              </a:rPr>
              <a:t>reúne </a:t>
            </a:r>
            <a:r>
              <a:rPr sz="4250" spc="25" dirty="0">
                <a:solidFill>
                  <a:srgbClr val="004D80"/>
                </a:solidFill>
                <a:latin typeface="Tahoma"/>
                <a:cs typeface="Tahoma"/>
              </a:rPr>
              <a:t>a </a:t>
            </a:r>
            <a:r>
              <a:rPr sz="4250" spc="-105" dirty="0">
                <a:solidFill>
                  <a:srgbClr val="004D80"/>
                </a:solidFill>
                <a:latin typeface="Tahoma"/>
                <a:cs typeface="Tahoma"/>
              </a:rPr>
              <a:t>empresarios, </a:t>
            </a:r>
            <a:r>
              <a:rPr sz="4250" spc="-1315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4250" spc="-100" dirty="0">
                <a:solidFill>
                  <a:srgbClr val="004D80"/>
                </a:solidFill>
                <a:latin typeface="Tahoma"/>
                <a:cs typeface="Tahoma"/>
              </a:rPr>
              <a:t>emprendedores</a:t>
            </a:r>
            <a:r>
              <a:rPr sz="4250" spc="-320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4250" spc="-120" dirty="0">
                <a:solidFill>
                  <a:srgbClr val="004D80"/>
                </a:solidFill>
                <a:latin typeface="Tahoma"/>
                <a:cs typeface="Tahoma"/>
              </a:rPr>
              <a:t>y</a:t>
            </a:r>
            <a:r>
              <a:rPr sz="4250" spc="-375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4250" spc="-105" dirty="0">
                <a:solidFill>
                  <a:srgbClr val="004D80"/>
                </a:solidFill>
                <a:latin typeface="Tahoma"/>
                <a:cs typeface="Tahoma"/>
              </a:rPr>
              <a:t>directivos</a:t>
            </a:r>
            <a:r>
              <a:rPr sz="4250" spc="-335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4250" spc="-90" dirty="0">
                <a:solidFill>
                  <a:srgbClr val="004D80"/>
                </a:solidFill>
                <a:latin typeface="Tahoma"/>
                <a:cs typeface="Tahoma"/>
              </a:rPr>
              <a:t>del</a:t>
            </a:r>
            <a:r>
              <a:rPr sz="4250" spc="-365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4250" spc="-145" dirty="0">
                <a:solidFill>
                  <a:srgbClr val="004D80"/>
                </a:solidFill>
                <a:latin typeface="Tahoma"/>
                <a:cs typeface="Tahoma"/>
              </a:rPr>
              <a:t>entorno</a:t>
            </a:r>
            <a:r>
              <a:rPr sz="4250" spc="-345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4250" spc="-114" dirty="0">
                <a:solidFill>
                  <a:srgbClr val="004D80"/>
                </a:solidFill>
                <a:latin typeface="Tahoma"/>
                <a:cs typeface="Tahoma"/>
              </a:rPr>
              <a:t>empresarial</a:t>
            </a:r>
            <a:r>
              <a:rPr sz="4250" spc="-345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4250" spc="-30" dirty="0">
                <a:solidFill>
                  <a:srgbClr val="004D80"/>
                </a:solidFill>
                <a:latin typeface="Tahoma"/>
                <a:cs typeface="Tahoma"/>
              </a:rPr>
              <a:t>de</a:t>
            </a:r>
            <a:r>
              <a:rPr sz="4250" spc="-375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4250" spc="-95" dirty="0">
                <a:solidFill>
                  <a:srgbClr val="004D80"/>
                </a:solidFill>
                <a:latin typeface="Tahoma"/>
                <a:cs typeface="Tahoma"/>
              </a:rPr>
              <a:t>la</a:t>
            </a:r>
            <a:r>
              <a:rPr sz="4250" spc="-375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4250" spc="-70" dirty="0">
                <a:solidFill>
                  <a:srgbClr val="004D80"/>
                </a:solidFill>
                <a:latin typeface="Tahoma"/>
                <a:cs typeface="Tahoma"/>
              </a:rPr>
              <a:t>Comunidad</a:t>
            </a:r>
            <a:r>
              <a:rPr sz="4250" spc="-335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4250" spc="-30" dirty="0">
                <a:solidFill>
                  <a:srgbClr val="004D80"/>
                </a:solidFill>
                <a:latin typeface="Tahoma"/>
                <a:cs typeface="Tahoma"/>
              </a:rPr>
              <a:t>de</a:t>
            </a:r>
            <a:r>
              <a:rPr sz="4250" spc="-375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4250" spc="-65" dirty="0">
                <a:solidFill>
                  <a:srgbClr val="004D80"/>
                </a:solidFill>
                <a:latin typeface="Tahoma"/>
                <a:cs typeface="Tahoma"/>
              </a:rPr>
              <a:t>Madrid </a:t>
            </a:r>
            <a:r>
              <a:rPr sz="4250" spc="-1315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4250" spc="-10" dirty="0">
                <a:solidFill>
                  <a:srgbClr val="004D80"/>
                </a:solidFill>
                <a:latin typeface="Tahoma"/>
                <a:cs typeface="Tahoma"/>
              </a:rPr>
              <a:t>con </a:t>
            </a:r>
            <a:r>
              <a:rPr sz="4250" spc="-100" dirty="0">
                <a:solidFill>
                  <a:srgbClr val="004D80"/>
                </a:solidFill>
                <a:latin typeface="Tahoma"/>
                <a:cs typeface="Tahoma"/>
              </a:rPr>
              <a:t>el </a:t>
            </a:r>
            <a:r>
              <a:rPr sz="4250" spc="-165" dirty="0">
                <a:solidFill>
                  <a:srgbClr val="004D80"/>
                </a:solidFill>
                <a:latin typeface="Tahoma"/>
                <a:cs typeface="Tahoma"/>
              </a:rPr>
              <a:t>objetivo </a:t>
            </a:r>
            <a:r>
              <a:rPr sz="4250" spc="-30" dirty="0">
                <a:solidFill>
                  <a:srgbClr val="004D80"/>
                </a:solidFill>
                <a:latin typeface="Tahoma"/>
                <a:cs typeface="Tahoma"/>
              </a:rPr>
              <a:t>de </a:t>
            </a:r>
            <a:r>
              <a:rPr sz="4250" spc="-105" dirty="0">
                <a:solidFill>
                  <a:srgbClr val="004D80"/>
                </a:solidFill>
                <a:latin typeface="Tahoma"/>
                <a:cs typeface="Tahoma"/>
              </a:rPr>
              <a:t>ofrecer </a:t>
            </a:r>
            <a:r>
              <a:rPr sz="4250" spc="-130" dirty="0">
                <a:solidFill>
                  <a:srgbClr val="004D80"/>
                </a:solidFill>
                <a:latin typeface="Tahoma"/>
                <a:cs typeface="Tahoma"/>
              </a:rPr>
              <a:t>un </a:t>
            </a:r>
            <a:r>
              <a:rPr sz="4250" spc="-40" dirty="0">
                <a:solidFill>
                  <a:srgbClr val="004D80"/>
                </a:solidFill>
                <a:latin typeface="Tahoma"/>
                <a:cs typeface="Tahoma"/>
              </a:rPr>
              <a:t>espacio </a:t>
            </a:r>
            <a:r>
              <a:rPr sz="4250" spc="-30" dirty="0">
                <a:solidFill>
                  <a:srgbClr val="004D80"/>
                </a:solidFill>
                <a:latin typeface="Tahoma"/>
                <a:cs typeface="Tahoma"/>
              </a:rPr>
              <a:t>de </a:t>
            </a:r>
            <a:r>
              <a:rPr sz="4250" spc="-114" dirty="0">
                <a:solidFill>
                  <a:srgbClr val="004D80"/>
                </a:solidFill>
                <a:latin typeface="Tahoma"/>
                <a:cs typeface="Tahoma"/>
              </a:rPr>
              <a:t>inspiración, </a:t>
            </a:r>
            <a:r>
              <a:rPr sz="4250" spc="-155" dirty="0">
                <a:solidFill>
                  <a:srgbClr val="004D80"/>
                </a:solidFill>
                <a:latin typeface="Tahoma"/>
                <a:cs typeface="Tahoma"/>
              </a:rPr>
              <a:t>networking </a:t>
            </a:r>
            <a:r>
              <a:rPr sz="4250" spc="-120" dirty="0">
                <a:solidFill>
                  <a:srgbClr val="004D80"/>
                </a:solidFill>
                <a:latin typeface="Tahoma"/>
                <a:cs typeface="Tahoma"/>
              </a:rPr>
              <a:t>y </a:t>
            </a:r>
            <a:r>
              <a:rPr sz="4250" spc="-125" dirty="0">
                <a:solidFill>
                  <a:srgbClr val="004D80"/>
                </a:solidFill>
                <a:latin typeface="Tahoma"/>
                <a:cs typeface="Tahoma"/>
              </a:rPr>
              <a:t>aprendizaje </a:t>
            </a:r>
            <a:r>
              <a:rPr sz="4250" spc="-120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4250" spc="-170" dirty="0">
                <a:solidFill>
                  <a:srgbClr val="004D80"/>
                </a:solidFill>
                <a:latin typeface="Tahoma"/>
                <a:cs typeface="Tahoma"/>
              </a:rPr>
              <a:t>v</a:t>
            </a:r>
            <a:r>
              <a:rPr sz="4250" spc="-215" dirty="0">
                <a:solidFill>
                  <a:srgbClr val="004D80"/>
                </a:solidFill>
                <a:latin typeface="Tahoma"/>
                <a:cs typeface="Tahoma"/>
              </a:rPr>
              <a:t>i</a:t>
            </a:r>
            <a:r>
              <a:rPr sz="4250" spc="-180" dirty="0">
                <a:solidFill>
                  <a:srgbClr val="004D80"/>
                </a:solidFill>
                <a:latin typeface="Tahoma"/>
                <a:cs typeface="Tahoma"/>
              </a:rPr>
              <a:t>n</a:t>
            </a:r>
            <a:r>
              <a:rPr sz="4250" spc="160" dirty="0">
                <a:solidFill>
                  <a:srgbClr val="004D80"/>
                </a:solidFill>
                <a:latin typeface="Tahoma"/>
                <a:cs typeface="Tahoma"/>
              </a:rPr>
              <a:t>c</a:t>
            </a:r>
            <a:r>
              <a:rPr sz="4250" spc="-180" dirty="0">
                <a:solidFill>
                  <a:srgbClr val="004D80"/>
                </a:solidFill>
                <a:latin typeface="Tahoma"/>
                <a:cs typeface="Tahoma"/>
              </a:rPr>
              <a:t>u</a:t>
            </a:r>
            <a:r>
              <a:rPr sz="4250" spc="-215" dirty="0">
                <a:solidFill>
                  <a:srgbClr val="004D80"/>
                </a:solidFill>
                <a:latin typeface="Tahoma"/>
                <a:cs typeface="Tahoma"/>
              </a:rPr>
              <a:t>l</a:t>
            </a:r>
            <a:r>
              <a:rPr sz="4250" spc="-65" dirty="0">
                <a:solidFill>
                  <a:srgbClr val="004D80"/>
                </a:solidFill>
                <a:latin typeface="Tahoma"/>
                <a:cs typeface="Tahoma"/>
              </a:rPr>
              <a:t>a</a:t>
            </a:r>
            <a:r>
              <a:rPr sz="4250" spc="-80" dirty="0">
                <a:solidFill>
                  <a:srgbClr val="004D80"/>
                </a:solidFill>
                <a:latin typeface="Tahoma"/>
                <a:cs typeface="Tahoma"/>
              </a:rPr>
              <a:t>d</a:t>
            </a:r>
            <a:r>
              <a:rPr sz="4250" spc="-10" dirty="0">
                <a:solidFill>
                  <a:srgbClr val="004D80"/>
                </a:solidFill>
                <a:latin typeface="Tahoma"/>
                <a:cs typeface="Tahoma"/>
              </a:rPr>
              <a:t>o</a:t>
            </a:r>
            <a:r>
              <a:rPr sz="4250" spc="-350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4250" spc="25" dirty="0">
                <a:solidFill>
                  <a:srgbClr val="004D80"/>
                </a:solidFill>
                <a:latin typeface="Tahoma"/>
                <a:cs typeface="Tahoma"/>
              </a:rPr>
              <a:t>a</a:t>
            </a:r>
            <a:r>
              <a:rPr sz="4250" spc="-370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4250" spc="-215" dirty="0">
                <a:solidFill>
                  <a:srgbClr val="004D80"/>
                </a:solidFill>
                <a:latin typeface="Tahoma"/>
                <a:cs typeface="Tahoma"/>
              </a:rPr>
              <a:t>l</a:t>
            </a:r>
            <a:r>
              <a:rPr sz="4250" spc="25" dirty="0">
                <a:solidFill>
                  <a:srgbClr val="004D80"/>
                </a:solidFill>
                <a:latin typeface="Tahoma"/>
                <a:cs typeface="Tahoma"/>
              </a:rPr>
              <a:t>a</a:t>
            </a:r>
            <a:r>
              <a:rPr sz="4250" spc="-380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4250" spc="-210" dirty="0">
                <a:solidFill>
                  <a:srgbClr val="004D80"/>
                </a:solidFill>
                <a:latin typeface="Tahoma"/>
                <a:cs typeface="Tahoma"/>
              </a:rPr>
              <a:t>m</a:t>
            </a:r>
            <a:r>
              <a:rPr sz="4250" spc="-65" dirty="0">
                <a:solidFill>
                  <a:srgbClr val="004D80"/>
                </a:solidFill>
                <a:latin typeface="Tahoma"/>
                <a:cs typeface="Tahoma"/>
              </a:rPr>
              <a:t>a</a:t>
            </a:r>
            <a:r>
              <a:rPr sz="4250" spc="-190" dirty="0">
                <a:solidFill>
                  <a:srgbClr val="004D80"/>
                </a:solidFill>
                <a:latin typeface="Tahoma"/>
                <a:cs typeface="Tahoma"/>
              </a:rPr>
              <a:t>r</a:t>
            </a:r>
            <a:r>
              <a:rPr sz="4250" spc="160" dirty="0">
                <a:solidFill>
                  <a:srgbClr val="004D80"/>
                </a:solidFill>
                <a:latin typeface="Tahoma"/>
                <a:cs typeface="Tahoma"/>
              </a:rPr>
              <a:t>c</a:t>
            </a:r>
            <a:r>
              <a:rPr sz="4250" spc="25" dirty="0">
                <a:solidFill>
                  <a:srgbClr val="004D80"/>
                </a:solidFill>
                <a:latin typeface="Tahoma"/>
                <a:cs typeface="Tahoma"/>
              </a:rPr>
              <a:t>a</a:t>
            </a:r>
            <a:r>
              <a:rPr sz="4250" spc="-345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4250" b="1" spc="-70" dirty="0">
                <a:solidFill>
                  <a:srgbClr val="004D80"/>
                </a:solidFill>
                <a:latin typeface="Arial"/>
                <a:cs typeface="Arial"/>
              </a:rPr>
              <a:t>M</a:t>
            </a:r>
            <a:r>
              <a:rPr sz="4250" b="1" spc="-80" dirty="0">
                <a:solidFill>
                  <a:srgbClr val="004D80"/>
                </a:solidFill>
                <a:latin typeface="Arial"/>
                <a:cs typeface="Arial"/>
              </a:rPr>
              <a:t>a</a:t>
            </a:r>
            <a:r>
              <a:rPr sz="4250" b="1" spc="-75" dirty="0">
                <a:solidFill>
                  <a:srgbClr val="004D80"/>
                </a:solidFill>
                <a:latin typeface="Arial"/>
                <a:cs typeface="Arial"/>
              </a:rPr>
              <a:t>d</a:t>
            </a:r>
            <a:r>
              <a:rPr sz="4250" b="1" spc="-85" dirty="0">
                <a:solidFill>
                  <a:srgbClr val="004D80"/>
                </a:solidFill>
                <a:latin typeface="Arial"/>
                <a:cs typeface="Arial"/>
              </a:rPr>
              <a:t>ri</a:t>
            </a:r>
            <a:r>
              <a:rPr sz="4250" b="1" spc="15" dirty="0">
                <a:solidFill>
                  <a:srgbClr val="004D80"/>
                </a:solidFill>
                <a:latin typeface="Arial"/>
                <a:cs typeface="Arial"/>
              </a:rPr>
              <a:t>d</a:t>
            </a:r>
            <a:r>
              <a:rPr sz="4250" b="1" spc="-155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4250" b="1" spc="-75" dirty="0">
                <a:solidFill>
                  <a:srgbClr val="004D80"/>
                </a:solidFill>
                <a:latin typeface="Arial"/>
                <a:cs typeface="Arial"/>
              </a:rPr>
              <a:t>E</a:t>
            </a:r>
            <a:r>
              <a:rPr sz="4250" b="1" spc="-80" dirty="0">
                <a:solidFill>
                  <a:srgbClr val="004D80"/>
                </a:solidFill>
                <a:latin typeface="Arial"/>
                <a:cs typeface="Arial"/>
              </a:rPr>
              <a:t>xcele</a:t>
            </a:r>
            <a:r>
              <a:rPr sz="4250" b="1" spc="-75" dirty="0">
                <a:solidFill>
                  <a:srgbClr val="004D80"/>
                </a:solidFill>
                <a:latin typeface="Arial"/>
                <a:cs typeface="Arial"/>
              </a:rPr>
              <a:t>nt</a:t>
            </a:r>
            <a:r>
              <a:rPr sz="4250" b="1" spc="10" dirty="0">
                <a:solidFill>
                  <a:srgbClr val="004D80"/>
                </a:solidFill>
                <a:latin typeface="Arial"/>
                <a:cs typeface="Arial"/>
              </a:rPr>
              <a:t>e</a:t>
            </a:r>
            <a:r>
              <a:rPr sz="4250" b="1" spc="-190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4250" spc="-120" dirty="0">
                <a:solidFill>
                  <a:srgbClr val="004D80"/>
                </a:solidFill>
                <a:latin typeface="Tahoma"/>
                <a:cs typeface="Tahoma"/>
              </a:rPr>
              <a:t>y</a:t>
            </a:r>
            <a:r>
              <a:rPr sz="4250" spc="-380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4250" b="1" spc="-75" dirty="0">
                <a:solidFill>
                  <a:srgbClr val="004D80"/>
                </a:solidFill>
                <a:latin typeface="Arial"/>
                <a:cs typeface="Arial"/>
              </a:rPr>
              <a:t>Co</a:t>
            </a:r>
            <a:r>
              <a:rPr sz="4250" b="1" spc="-70" dirty="0">
                <a:solidFill>
                  <a:srgbClr val="004D80"/>
                </a:solidFill>
                <a:latin typeface="Arial"/>
                <a:cs typeface="Arial"/>
              </a:rPr>
              <a:t>m</a:t>
            </a:r>
            <a:r>
              <a:rPr sz="4250" b="1" spc="-75" dirty="0">
                <a:solidFill>
                  <a:srgbClr val="004D80"/>
                </a:solidFill>
                <a:latin typeface="Arial"/>
                <a:cs typeface="Arial"/>
              </a:rPr>
              <a:t>un</a:t>
            </a:r>
            <a:r>
              <a:rPr sz="4250" b="1" spc="-85" dirty="0">
                <a:solidFill>
                  <a:srgbClr val="004D80"/>
                </a:solidFill>
                <a:latin typeface="Arial"/>
                <a:cs typeface="Arial"/>
              </a:rPr>
              <a:t>i</a:t>
            </a:r>
            <a:r>
              <a:rPr sz="4250" b="1" spc="-75" dirty="0">
                <a:solidFill>
                  <a:srgbClr val="004D80"/>
                </a:solidFill>
                <a:latin typeface="Arial"/>
                <a:cs typeface="Arial"/>
              </a:rPr>
              <a:t>d</a:t>
            </a:r>
            <a:r>
              <a:rPr sz="4250" b="1" spc="-80" dirty="0">
                <a:solidFill>
                  <a:srgbClr val="004D80"/>
                </a:solidFill>
                <a:latin typeface="Arial"/>
                <a:cs typeface="Arial"/>
              </a:rPr>
              <a:t>a</a:t>
            </a:r>
            <a:r>
              <a:rPr sz="4250" b="1" spc="15" dirty="0">
                <a:solidFill>
                  <a:srgbClr val="004D80"/>
                </a:solidFill>
                <a:latin typeface="Arial"/>
                <a:cs typeface="Arial"/>
              </a:rPr>
              <a:t>d</a:t>
            </a:r>
            <a:r>
              <a:rPr sz="4250" b="1" spc="-145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4250" b="1" spc="-75" dirty="0">
                <a:solidFill>
                  <a:srgbClr val="004D80"/>
                </a:solidFill>
                <a:latin typeface="Arial"/>
                <a:cs typeface="Arial"/>
              </a:rPr>
              <a:t>d</a:t>
            </a:r>
            <a:r>
              <a:rPr sz="4250" b="1" spc="10" dirty="0">
                <a:solidFill>
                  <a:srgbClr val="004D80"/>
                </a:solidFill>
                <a:latin typeface="Arial"/>
                <a:cs typeface="Arial"/>
              </a:rPr>
              <a:t>e</a:t>
            </a:r>
            <a:r>
              <a:rPr sz="4250" b="1" spc="-155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4250" b="1" spc="-70" dirty="0">
                <a:solidFill>
                  <a:srgbClr val="004D80"/>
                </a:solidFill>
                <a:latin typeface="Arial"/>
                <a:cs typeface="Arial"/>
              </a:rPr>
              <a:t>M</a:t>
            </a:r>
            <a:r>
              <a:rPr sz="4250" b="1" spc="-80" dirty="0">
                <a:solidFill>
                  <a:srgbClr val="004D80"/>
                </a:solidFill>
                <a:latin typeface="Arial"/>
                <a:cs typeface="Arial"/>
              </a:rPr>
              <a:t>a</a:t>
            </a:r>
            <a:r>
              <a:rPr sz="4250" b="1" spc="-75" dirty="0">
                <a:solidFill>
                  <a:srgbClr val="004D80"/>
                </a:solidFill>
                <a:latin typeface="Arial"/>
                <a:cs typeface="Arial"/>
              </a:rPr>
              <a:t>d</a:t>
            </a:r>
            <a:r>
              <a:rPr sz="4250" b="1" spc="-85" dirty="0">
                <a:solidFill>
                  <a:srgbClr val="004D80"/>
                </a:solidFill>
                <a:latin typeface="Arial"/>
                <a:cs typeface="Arial"/>
              </a:rPr>
              <a:t>ri</a:t>
            </a:r>
            <a:r>
              <a:rPr sz="4250" b="1" spc="-65" dirty="0">
                <a:solidFill>
                  <a:srgbClr val="004D80"/>
                </a:solidFill>
                <a:latin typeface="Arial"/>
                <a:cs typeface="Arial"/>
              </a:rPr>
              <a:t>d</a:t>
            </a:r>
            <a:r>
              <a:rPr sz="4250" spc="-100" dirty="0">
                <a:solidFill>
                  <a:srgbClr val="004D80"/>
                </a:solidFill>
                <a:latin typeface="Tahoma"/>
                <a:cs typeface="Tahoma"/>
              </a:rPr>
              <a:t>.</a:t>
            </a:r>
            <a:endParaRPr sz="42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6982" y="692335"/>
            <a:ext cx="1826960" cy="22114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15" dirty="0"/>
              <a:t>©</a:t>
            </a:r>
            <a:r>
              <a:rPr spc="45" dirty="0"/>
              <a:t> </a:t>
            </a:r>
            <a:r>
              <a:rPr spc="5" dirty="0"/>
              <a:t>Madrid</a:t>
            </a:r>
            <a:r>
              <a:rPr spc="80" dirty="0"/>
              <a:t> </a:t>
            </a:r>
            <a:r>
              <a:rPr spc="5" dirty="0"/>
              <a:t>Excelente</a:t>
            </a:r>
            <a:r>
              <a:rPr spc="80" dirty="0"/>
              <a:t> </a:t>
            </a:r>
            <a:r>
              <a:rPr spc="10" dirty="0"/>
              <a:t>2022.</a:t>
            </a:r>
            <a:r>
              <a:rPr spc="40" dirty="0"/>
              <a:t> </a:t>
            </a:r>
            <a:r>
              <a:rPr spc="10" dirty="0"/>
              <a:t>Todos</a:t>
            </a:r>
            <a:r>
              <a:rPr spc="35" dirty="0"/>
              <a:t> </a:t>
            </a:r>
            <a:r>
              <a:rPr spc="10" dirty="0"/>
              <a:t>los</a:t>
            </a:r>
            <a:r>
              <a:rPr spc="70" dirty="0"/>
              <a:t> </a:t>
            </a:r>
            <a:r>
              <a:rPr spc="15" dirty="0"/>
              <a:t>derechos</a:t>
            </a:r>
            <a:r>
              <a:rPr spc="35" dirty="0"/>
              <a:t> </a:t>
            </a:r>
            <a:r>
              <a:rPr spc="15" dirty="0"/>
              <a:t>reservados.</a:t>
            </a:r>
            <a:r>
              <a:rPr spc="45" dirty="0"/>
              <a:t> </a:t>
            </a:r>
            <a:r>
              <a:rPr spc="15" dirty="0"/>
              <a:t>Fundación</a:t>
            </a:r>
            <a:r>
              <a:rPr spc="80" dirty="0"/>
              <a:t> </a:t>
            </a:r>
            <a:r>
              <a:rPr spc="5" dirty="0"/>
              <a:t>Madrid</a:t>
            </a:r>
            <a:r>
              <a:rPr spc="80" dirty="0"/>
              <a:t> </a:t>
            </a:r>
            <a:r>
              <a:rPr spc="10" dirty="0"/>
              <a:t>por</a:t>
            </a:r>
            <a:r>
              <a:rPr spc="55" dirty="0"/>
              <a:t> </a:t>
            </a:r>
            <a:r>
              <a:rPr spc="10" dirty="0"/>
              <a:t>la</a:t>
            </a:r>
            <a:r>
              <a:rPr spc="50" dirty="0"/>
              <a:t> </a:t>
            </a:r>
            <a:r>
              <a:rPr spc="10" dirty="0"/>
              <a:t>Competitividad.</a:t>
            </a:r>
            <a:r>
              <a:rPr spc="95" dirty="0"/>
              <a:t> </a:t>
            </a:r>
            <a:r>
              <a:rPr spc="10" dirty="0"/>
              <a:t>Consejería</a:t>
            </a:r>
            <a:r>
              <a:rPr spc="45" dirty="0"/>
              <a:t> </a:t>
            </a:r>
            <a:r>
              <a:rPr spc="5" dirty="0"/>
              <a:t>de</a:t>
            </a:r>
            <a:r>
              <a:rPr spc="50" dirty="0"/>
              <a:t> </a:t>
            </a:r>
            <a:r>
              <a:rPr spc="10" dirty="0"/>
              <a:t>Economía,</a:t>
            </a:r>
            <a:r>
              <a:rPr spc="30" dirty="0"/>
              <a:t> </a:t>
            </a:r>
            <a:r>
              <a:rPr spc="15" dirty="0"/>
              <a:t>Hacienda</a:t>
            </a:r>
            <a:r>
              <a:rPr spc="85" dirty="0"/>
              <a:t> </a:t>
            </a:r>
            <a:r>
              <a:rPr spc="10" dirty="0"/>
              <a:t>y</a:t>
            </a:r>
            <a:r>
              <a:rPr spc="40" dirty="0"/>
              <a:t> </a:t>
            </a:r>
            <a:r>
              <a:rPr spc="15" dirty="0"/>
              <a:t>Empleo.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917" y="2866479"/>
            <a:ext cx="14994255" cy="1547495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1440"/>
              </a:spcBef>
            </a:pPr>
            <a:r>
              <a:rPr sz="5550" b="1" spc="-100" dirty="0">
                <a:solidFill>
                  <a:srgbClr val="000000"/>
                </a:solidFill>
                <a:latin typeface="Arial"/>
                <a:cs typeface="Arial"/>
              </a:rPr>
              <a:t>Inspiring</a:t>
            </a:r>
            <a:r>
              <a:rPr sz="5550" b="1" spc="-2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5550" b="1" spc="-100" dirty="0">
                <a:solidFill>
                  <a:srgbClr val="000000"/>
                </a:solidFill>
                <a:latin typeface="Arial"/>
                <a:cs typeface="Arial"/>
              </a:rPr>
              <a:t>Mornings</a:t>
            </a:r>
            <a:r>
              <a:rPr sz="5550" b="1" spc="-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5550" b="1" spc="-95" dirty="0">
                <a:solidFill>
                  <a:srgbClr val="000000"/>
                </a:solidFill>
                <a:latin typeface="Arial"/>
                <a:cs typeface="Arial"/>
              </a:rPr>
              <a:t>Madrid</a:t>
            </a:r>
            <a:r>
              <a:rPr sz="5550" b="1" spc="-2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5550" b="1" spc="-6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5550" b="1" spc="-2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5550" b="1" spc="-100" dirty="0">
                <a:solidFill>
                  <a:srgbClr val="000000"/>
                </a:solidFill>
                <a:latin typeface="Arial"/>
                <a:cs typeface="Arial"/>
              </a:rPr>
              <a:t>organiza</a:t>
            </a:r>
            <a:r>
              <a:rPr sz="5550" b="1" spc="-2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5550" b="1" spc="-75" dirty="0">
                <a:solidFill>
                  <a:srgbClr val="000000"/>
                </a:solidFill>
                <a:latin typeface="Arial"/>
                <a:cs typeface="Arial"/>
              </a:rPr>
              <a:t>con</a:t>
            </a:r>
            <a:r>
              <a:rPr sz="5550" b="1" spc="-2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5550" b="1" spc="-75" dirty="0">
                <a:solidFill>
                  <a:srgbClr val="000000"/>
                </a:solidFill>
                <a:latin typeface="Arial"/>
                <a:cs typeface="Arial"/>
              </a:rPr>
              <a:t>los </a:t>
            </a:r>
            <a:r>
              <a:rPr sz="5550" b="1" spc="-15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5550" b="1" spc="-105" dirty="0">
                <a:solidFill>
                  <a:srgbClr val="000000"/>
                </a:solidFill>
                <a:latin typeface="Arial"/>
                <a:cs typeface="Arial"/>
              </a:rPr>
              <a:t>siguientes</a:t>
            </a:r>
            <a:r>
              <a:rPr sz="5550" b="1" spc="-2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5550" b="1" spc="-105" dirty="0">
                <a:solidFill>
                  <a:srgbClr val="000000"/>
                </a:solidFill>
                <a:latin typeface="Arial"/>
                <a:cs typeface="Arial"/>
              </a:rPr>
              <a:t>objetivos:</a:t>
            </a:r>
            <a:endParaRPr sz="55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3917" y="5115835"/>
            <a:ext cx="17909540" cy="5208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8955" marR="1671320" indent="-516890">
              <a:lnSpc>
                <a:spcPct val="100699"/>
              </a:lnSpc>
              <a:spcBef>
                <a:spcPts val="95"/>
              </a:spcBef>
              <a:buSzPct val="80000"/>
              <a:buFont typeface="Arial MT"/>
              <a:buChar char="•"/>
              <a:tabLst>
                <a:tab pos="528955" algn="l"/>
                <a:tab pos="529590" algn="l"/>
              </a:tabLst>
            </a:pPr>
            <a:r>
              <a:rPr sz="3750" b="1" spc="-60" dirty="0">
                <a:solidFill>
                  <a:srgbClr val="004D80"/>
                </a:solidFill>
                <a:latin typeface="Arial"/>
                <a:cs typeface="Arial"/>
              </a:rPr>
              <a:t>Innovación:</a:t>
            </a:r>
            <a:r>
              <a:rPr sz="3750" b="1" spc="-95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3750" spc="-95" dirty="0">
                <a:solidFill>
                  <a:srgbClr val="004D80"/>
                </a:solidFill>
                <a:latin typeface="Tahoma"/>
                <a:cs typeface="Tahoma"/>
              </a:rPr>
              <a:t>generar</a:t>
            </a:r>
            <a:r>
              <a:rPr sz="3750" spc="-340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114" dirty="0">
                <a:solidFill>
                  <a:srgbClr val="004D80"/>
                </a:solidFill>
                <a:latin typeface="Tahoma"/>
                <a:cs typeface="Tahoma"/>
              </a:rPr>
              <a:t>un</a:t>
            </a:r>
            <a:r>
              <a:rPr sz="3750" spc="-320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114" dirty="0">
                <a:solidFill>
                  <a:srgbClr val="004D80"/>
                </a:solidFill>
                <a:latin typeface="Tahoma"/>
                <a:cs typeface="Tahoma"/>
              </a:rPr>
              <a:t>ambiente</a:t>
            </a:r>
            <a:r>
              <a:rPr sz="3750" spc="-320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75" dirty="0">
                <a:solidFill>
                  <a:srgbClr val="004D80"/>
                </a:solidFill>
                <a:latin typeface="Tahoma"/>
                <a:cs typeface="Tahoma"/>
              </a:rPr>
              <a:t>donde</a:t>
            </a:r>
            <a:r>
              <a:rPr sz="3750" spc="-315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45" dirty="0">
                <a:solidFill>
                  <a:srgbClr val="004D80"/>
                </a:solidFill>
                <a:latin typeface="Tahoma"/>
                <a:cs typeface="Tahoma"/>
              </a:rPr>
              <a:t>las</a:t>
            </a:r>
            <a:r>
              <a:rPr sz="3750" spc="-330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55" dirty="0">
                <a:solidFill>
                  <a:srgbClr val="004D80"/>
                </a:solidFill>
                <a:latin typeface="Tahoma"/>
                <a:cs typeface="Tahoma"/>
              </a:rPr>
              <a:t>ideas</a:t>
            </a:r>
            <a:r>
              <a:rPr sz="3750" spc="-335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95" dirty="0">
                <a:solidFill>
                  <a:srgbClr val="004D80"/>
                </a:solidFill>
                <a:latin typeface="Tahoma"/>
                <a:cs typeface="Tahoma"/>
              </a:rPr>
              <a:t>innovadoras</a:t>
            </a:r>
            <a:r>
              <a:rPr sz="3750" spc="-305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100" dirty="0">
                <a:solidFill>
                  <a:srgbClr val="004D80"/>
                </a:solidFill>
                <a:latin typeface="Tahoma"/>
                <a:cs typeface="Tahoma"/>
              </a:rPr>
              <a:t>y</a:t>
            </a:r>
            <a:r>
              <a:rPr sz="3750" spc="-340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45" dirty="0">
                <a:solidFill>
                  <a:srgbClr val="004D80"/>
                </a:solidFill>
                <a:latin typeface="Tahoma"/>
                <a:cs typeface="Tahoma"/>
              </a:rPr>
              <a:t>las</a:t>
            </a:r>
            <a:r>
              <a:rPr sz="3750" spc="-335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65" dirty="0">
                <a:solidFill>
                  <a:srgbClr val="004D80"/>
                </a:solidFill>
                <a:latin typeface="Tahoma"/>
                <a:cs typeface="Tahoma"/>
              </a:rPr>
              <a:t>soluciones </a:t>
            </a:r>
            <a:r>
              <a:rPr sz="3750" spc="-1155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75" dirty="0">
                <a:solidFill>
                  <a:srgbClr val="004D80"/>
                </a:solidFill>
                <a:latin typeface="Tahoma"/>
                <a:cs typeface="Tahoma"/>
              </a:rPr>
              <a:t>creativas</a:t>
            </a:r>
            <a:r>
              <a:rPr sz="3750" spc="-330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40" dirty="0">
                <a:solidFill>
                  <a:srgbClr val="004D80"/>
                </a:solidFill>
                <a:latin typeface="Tahoma"/>
                <a:cs typeface="Tahoma"/>
              </a:rPr>
              <a:t>sean</a:t>
            </a:r>
            <a:r>
              <a:rPr sz="3750" spc="-340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85" dirty="0">
                <a:solidFill>
                  <a:srgbClr val="004D80"/>
                </a:solidFill>
                <a:latin typeface="Tahoma"/>
                <a:cs typeface="Tahoma"/>
              </a:rPr>
              <a:t>el</a:t>
            </a:r>
            <a:r>
              <a:rPr sz="3750" spc="-340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85" dirty="0">
                <a:solidFill>
                  <a:srgbClr val="004D80"/>
                </a:solidFill>
                <a:latin typeface="Tahoma"/>
                <a:cs typeface="Tahoma"/>
              </a:rPr>
              <a:t>foco.</a:t>
            </a:r>
            <a:endParaRPr sz="3750">
              <a:latin typeface="Tahoma"/>
              <a:cs typeface="Tahoma"/>
            </a:endParaRPr>
          </a:p>
          <a:p>
            <a:pPr marL="528955" marR="5080" indent="-516890">
              <a:lnSpc>
                <a:spcPct val="100800"/>
              </a:lnSpc>
              <a:spcBef>
                <a:spcPts val="5"/>
              </a:spcBef>
              <a:buSzPct val="80000"/>
              <a:buFont typeface="Arial MT"/>
              <a:buChar char="•"/>
              <a:tabLst>
                <a:tab pos="528955" algn="l"/>
                <a:tab pos="529590" algn="l"/>
              </a:tabLst>
            </a:pPr>
            <a:r>
              <a:rPr sz="3750" b="1" spc="-60" dirty="0">
                <a:solidFill>
                  <a:srgbClr val="004D80"/>
                </a:solidFill>
                <a:latin typeface="Arial"/>
                <a:cs typeface="Arial"/>
              </a:rPr>
              <a:t>Conectar</a:t>
            </a:r>
            <a:r>
              <a:rPr sz="3750" b="1" spc="-90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3750" b="1" spc="-60" dirty="0">
                <a:solidFill>
                  <a:srgbClr val="004D80"/>
                </a:solidFill>
                <a:latin typeface="Arial"/>
                <a:cs typeface="Arial"/>
              </a:rPr>
              <a:t>personas</a:t>
            </a:r>
            <a:r>
              <a:rPr sz="3750" b="1" spc="-100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3750" b="1" spc="15" dirty="0">
                <a:solidFill>
                  <a:srgbClr val="004D80"/>
                </a:solidFill>
                <a:latin typeface="Arial"/>
                <a:cs typeface="Arial"/>
              </a:rPr>
              <a:t>y</a:t>
            </a:r>
            <a:r>
              <a:rPr sz="3750" b="1" spc="-130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3750" b="1" spc="-60" dirty="0">
                <a:solidFill>
                  <a:srgbClr val="004D80"/>
                </a:solidFill>
                <a:latin typeface="Arial"/>
                <a:cs typeface="Arial"/>
              </a:rPr>
              <a:t>empresas:</a:t>
            </a:r>
            <a:r>
              <a:rPr sz="3750" b="1" spc="-80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3750" spc="-130" dirty="0">
                <a:solidFill>
                  <a:srgbClr val="004D80"/>
                </a:solidFill>
                <a:latin typeface="Tahoma"/>
                <a:cs typeface="Tahoma"/>
              </a:rPr>
              <a:t>facilitar</a:t>
            </a:r>
            <a:r>
              <a:rPr sz="3750" spc="-315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80" dirty="0">
                <a:solidFill>
                  <a:srgbClr val="004D80"/>
                </a:solidFill>
                <a:latin typeface="Tahoma"/>
                <a:cs typeface="Tahoma"/>
              </a:rPr>
              <a:t>la</a:t>
            </a:r>
            <a:r>
              <a:rPr sz="3750" spc="-320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40" dirty="0">
                <a:solidFill>
                  <a:srgbClr val="004D80"/>
                </a:solidFill>
                <a:latin typeface="Tahoma"/>
                <a:cs typeface="Tahoma"/>
              </a:rPr>
              <a:t>creación</a:t>
            </a:r>
            <a:r>
              <a:rPr sz="3750" spc="-330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25" dirty="0">
                <a:solidFill>
                  <a:srgbClr val="004D80"/>
                </a:solidFill>
                <a:latin typeface="Tahoma"/>
                <a:cs typeface="Tahoma"/>
              </a:rPr>
              <a:t>de</a:t>
            </a:r>
            <a:r>
              <a:rPr sz="3750" spc="-320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95" dirty="0">
                <a:solidFill>
                  <a:srgbClr val="004D80"/>
                </a:solidFill>
                <a:latin typeface="Tahoma"/>
                <a:cs typeface="Tahoma"/>
              </a:rPr>
              <a:t>una</a:t>
            </a:r>
            <a:r>
              <a:rPr sz="3750" spc="-320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70" dirty="0">
                <a:solidFill>
                  <a:srgbClr val="004D80"/>
                </a:solidFill>
                <a:latin typeface="Tahoma"/>
                <a:cs typeface="Tahoma"/>
              </a:rPr>
              <a:t>red</a:t>
            </a:r>
            <a:r>
              <a:rPr sz="3750" spc="-330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25" dirty="0">
                <a:solidFill>
                  <a:srgbClr val="004D80"/>
                </a:solidFill>
                <a:latin typeface="Tahoma"/>
                <a:cs typeface="Tahoma"/>
              </a:rPr>
              <a:t>de</a:t>
            </a:r>
            <a:r>
              <a:rPr sz="3750" spc="-320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55" dirty="0">
                <a:solidFill>
                  <a:srgbClr val="004D80"/>
                </a:solidFill>
                <a:latin typeface="Tahoma"/>
                <a:cs typeface="Tahoma"/>
              </a:rPr>
              <a:t>contactos</a:t>
            </a:r>
            <a:r>
              <a:rPr sz="3750" spc="-305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80" dirty="0">
                <a:solidFill>
                  <a:srgbClr val="004D80"/>
                </a:solidFill>
                <a:latin typeface="Tahoma"/>
                <a:cs typeface="Tahoma"/>
              </a:rPr>
              <a:t>valiosos </a:t>
            </a:r>
            <a:r>
              <a:rPr sz="3750" spc="-1155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65" dirty="0">
                <a:solidFill>
                  <a:srgbClr val="004D80"/>
                </a:solidFill>
                <a:latin typeface="Tahoma"/>
                <a:cs typeface="Tahoma"/>
              </a:rPr>
              <a:t>para</a:t>
            </a:r>
            <a:r>
              <a:rPr sz="3750" spc="-325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145" dirty="0">
                <a:solidFill>
                  <a:srgbClr val="004D80"/>
                </a:solidFill>
                <a:latin typeface="Tahoma"/>
                <a:cs typeface="Tahoma"/>
              </a:rPr>
              <a:t>fomentar</a:t>
            </a:r>
            <a:r>
              <a:rPr sz="3750" spc="-330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60" dirty="0">
                <a:solidFill>
                  <a:srgbClr val="004D80"/>
                </a:solidFill>
                <a:latin typeface="Tahoma"/>
                <a:cs typeface="Tahoma"/>
              </a:rPr>
              <a:t>colaboraciones</a:t>
            </a:r>
            <a:r>
              <a:rPr sz="3750" spc="-310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100" dirty="0">
                <a:solidFill>
                  <a:srgbClr val="004D80"/>
                </a:solidFill>
                <a:latin typeface="Tahoma"/>
                <a:cs typeface="Tahoma"/>
              </a:rPr>
              <a:t>y</a:t>
            </a:r>
            <a:r>
              <a:rPr sz="3750" spc="-340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100" dirty="0">
                <a:solidFill>
                  <a:srgbClr val="004D80"/>
                </a:solidFill>
                <a:latin typeface="Tahoma"/>
                <a:cs typeface="Tahoma"/>
              </a:rPr>
              <a:t>oportunidades</a:t>
            </a:r>
            <a:r>
              <a:rPr sz="3750" spc="-300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25" dirty="0">
                <a:solidFill>
                  <a:srgbClr val="004D80"/>
                </a:solidFill>
                <a:latin typeface="Tahoma"/>
                <a:cs typeface="Tahoma"/>
              </a:rPr>
              <a:t>de</a:t>
            </a:r>
            <a:r>
              <a:rPr sz="3750" spc="-325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60" dirty="0">
                <a:solidFill>
                  <a:srgbClr val="004D80"/>
                </a:solidFill>
                <a:latin typeface="Tahoma"/>
                <a:cs typeface="Tahoma"/>
              </a:rPr>
              <a:t>negocio</a:t>
            </a:r>
            <a:r>
              <a:rPr sz="3750" spc="-315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65" dirty="0">
                <a:solidFill>
                  <a:srgbClr val="004D80"/>
                </a:solidFill>
                <a:latin typeface="Tahoma"/>
                <a:cs typeface="Tahoma"/>
              </a:rPr>
              <a:t>en</a:t>
            </a:r>
            <a:r>
              <a:rPr sz="3750" spc="-340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105" dirty="0">
                <a:solidFill>
                  <a:srgbClr val="004D80"/>
                </a:solidFill>
                <a:latin typeface="Tahoma"/>
                <a:cs typeface="Tahoma"/>
              </a:rPr>
              <a:t>nuestra</a:t>
            </a:r>
            <a:r>
              <a:rPr sz="3750" spc="-320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114" dirty="0">
                <a:solidFill>
                  <a:srgbClr val="004D80"/>
                </a:solidFill>
                <a:latin typeface="Tahoma"/>
                <a:cs typeface="Tahoma"/>
              </a:rPr>
              <a:t>región.</a:t>
            </a:r>
            <a:endParaRPr sz="3750">
              <a:latin typeface="Tahoma"/>
              <a:cs typeface="Tahoma"/>
            </a:endParaRPr>
          </a:p>
          <a:p>
            <a:pPr marL="528955" marR="1735455" indent="-516890">
              <a:lnSpc>
                <a:spcPts val="4540"/>
              </a:lnSpc>
              <a:spcBef>
                <a:spcPts val="150"/>
              </a:spcBef>
              <a:buSzPct val="80000"/>
              <a:buFont typeface="Arial MT"/>
              <a:buChar char="•"/>
              <a:tabLst>
                <a:tab pos="528955" algn="l"/>
                <a:tab pos="529590" algn="l"/>
              </a:tabLst>
            </a:pPr>
            <a:r>
              <a:rPr sz="3750" b="1" spc="-60" dirty="0">
                <a:solidFill>
                  <a:srgbClr val="004D80"/>
                </a:solidFill>
                <a:latin typeface="Arial"/>
                <a:cs typeface="Arial"/>
              </a:rPr>
              <a:t>Despertar</a:t>
            </a:r>
            <a:r>
              <a:rPr sz="3750" b="1" spc="-85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3750" b="1" spc="-60" dirty="0">
                <a:solidFill>
                  <a:srgbClr val="004D80"/>
                </a:solidFill>
                <a:latin typeface="Arial"/>
                <a:cs typeface="Arial"/>
              </a:rPr>
              <a:t>ideas:</a:t>
            </a:r>
            <a:r>
              <a:rPr sz="3750" b="1" spc="-100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3750" spc="25" dirty="0">
                <a:solidFill>
                  <a:srgbClr val="004D80"/>
                </a:solidFill>
                <a:latin typeface="Tahoma"/>
                <a:cs typeface="Tahoma"/>
              </a:rPr>
              <a:t>a</a:t>
            </a:r>
            <a:r>
              <a:rPr sz="3750" spc="-330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95" dirty="0">
                <a:solidFill>
                  <a:srgbClr val="004D80"/>
                </a:solidFill>
                <a:latin typeface="Tahoma"/>
                <a:cs typeface="Tahoma"/>
              </a:rPr>
              <a:t>través</a:t>
            </a:r>
            <a:r>
              <a:rPr sz="3750" spc="-320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25" dirty="0">
                <a:solidFill>
                  <a:srgbClr val="004D80"/>
                </a:solidFill>
                <a:latin typeface="Tahoma"/>
                <a:cs typeface="Tahoma"/>
              </a:rPr>
              <a:t>de</a:t>
            </a:r>
            <a:r>
              <a:rPr sz="3750" spc="-320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60" dirty="0">
                <a:solidFill>
                  <a:srgbClr val="004D80"/>
                </a:solidFill>
                <a:latin typeface="Tahoma"/>
                <a:cs typeface="Tahoma"/>
              </a:rPr>
              <a:t>ponencias</a:t>
            </a:r>
            <a:r>
              <a:rPr sz="3750" spc="-315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25" dirty="0">
                <a:solidFill>
                  <a:srgbClr val="004D80"/>
                </a:solidFill>
                <a:latin typeface="Tahoma"/>
                <a:cs typeface="Tahoma"/>
              </a:rPr>
              <a:t>de</a:t>
            </a:r>
            <a:r>
              <a:rPr sz="3750" spc="-320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114" dirty="0">
                <a:solidFill>
                  <a:srgbClr val="004D80"/>
                </a:solidFill>
                <a:latin typeface="Tahoma"/>
                <a:cs typeface="Tahoma"/>
              </a:rPr>
              <a:t>invitados</a:t>
            </a:r>
            <a:r>
              <a:rPr sz="3750" spc="-310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50" dirty="0">
                <a:solidFill>
                  <a:srgbClr val="004D80"/>
                </a:solidFill>
                <a:latin typeface="Tahoma"/>
                <a:cs typeface="Tahoma"/>
              </a:rPr>
              <a:t>destacados,</a:t>
            </a:r>
            <a:r>
              <a:rPr sz="3750" spc="-300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110" dirty="0">
                <a:solidFill>
                  <a:srgbClr val="004D80"/>
                </a:solidFill>
                <a:latin typeface="Tahoma"/>
                <a:cs typeface="Tahoma"/>
              </a:rPr>
              <a:t>inspirar</a:t>
            </a:r>
            <a:r>
              <a:rPr sz="3750" spc="-295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25" dirty="0">
                <a:solidFill>
                  <a:srgbClr val="004D80"/>
                </a:solidFill>
                <a:latin typeface="Tahoma"/>
                <a:cs typeface="Tahoma"/>
              </a:rPr>
              <a:t>a</a:t>
            </a:r>
            <a:r>
              <a:rPr sz="3750" spc="-335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60" dirty="0">
                <a:solidFill>
                  <a:srgbClr val="004D80"/>
                </a:solidFill>
                <a:latin typeface="Tahoma"/>
                <a:cs typeface="Tahoma"/>
              </a:rPr>
              <a:t>los </a:t>
            </a:r>
            <a:r>
              <a:rPr sz="3750" spc="-1155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50" dirty="0">
                <a:solidFill>
                  <a:srgbClr val="004D80"/>
                </a:solidFill>
                <a:latin typeface="Tahoma"/>
                <a:cs typeface="Tahoma"/>
              </a:rPr>
              <a:t>a</a:t>
            </a:r>
            <a:r>
              <a:rPr sz="3750" spc="10" dirty="0">
                <a:solidFill>
                  <a:srgbClr val="004D80"/>
                </a:solidFill>
                <a:latin typeface="Tahoma"/>
                <a:cs typeface="Tahoma"/>
              </a:rPr>
              <a:t>s</a:t>
            </a:r>
            <a:r>
              <a:rPr sz="3750" spc="-190" dirty="0">
                <a:solidFill>
                  <a:srgbClr val="004D80"/>
                </a:solidFill>
                <a:latin typeface="Tahoma"/>
                <a:cs typeface="Tahoma"/>
              </a:rPr>
              <a:t>i</a:t>
            </a:r>
            <a:r>
              <a:rPr sz="3750" spc="10" dirty="0">
                <a:solidFill>
                  <a:srgbClr val="004D80"/>
                </a:solidFill>
                <a:latin typeface="Tahoma"/>
                <a:cs typeface="Tahoma"/>
              </a:rPr>
              <a:t>s</a:t>
            </a:r>
            <a:r>
              <a:rPr sz="3750" spc="-235" dirty="0">
                <a:solidFill>
                  <a:srgbClr val="004D80"/>
                </a:solidFill>
                <a:latin typeface="Tahoma"/>
                <a:cs typeface="Tahoma"/>
              </a:rPr>
              <a:t>t</a:t>
            </a:r>
            <a:r>
              <a:rPr sz="3750" spc="-55" dirty="0">
                <a:solidFill>
                  <a:srgbClr val="004D80"/>
                </a:solidFill>
                <a:latin typeface="Tahoma"/>
                <a:cs typeface="Tahoma"/>
              </a:rPr>
              <a:t>e</a:t>
            </a:r>
            <a:r>
              <a:rPr sz="3750" spc="-155" dirty="0">
                <a:solidFill>
                  <a:srgbClr val="004D80"/>
                </a:solidFill>
                <a:latin typeface="Tahoma"/>
                <a:cs typeface="Tahoma"/>
              </a:rPr>
              <a:t>n</a:t>
            </a:r>
            <a:r>
              <a:rPr sz="3750" spc="-235" dirty="0">
                <a:solidFill>
                  <a:srgbClr val="004D80"/>
                </a:solidFill>
                <a:latin typeface="Tahoma"/>
                <a:cs typeface="Tahoma"/>
              </a:rPr>
              <a:t>t</a:t>
            </a:r>
            <a:r>
              <a:rPr sz="3750" spc="-55" dirty="0">
                <a:solidFill>
                  <a:srgbClr val="004D80"/>
                </a:solidFill>
                <a:latin typeface="Tahoma"/>
                <a:cs typeface="Tahoma"/>
              </a:rPr>
              <a:t>e</a:t>
            </a:r>
            <a:r>
              <a:rPr sz="3750" spc="95" dirty="0">
                <a:solidFill>
                  <a:srgbClr val="004D80"/>
                </a:solidFill>
                <a:latin typeface="Tahoma"/>
                <a:cs typeface="Tahoma"/>
              </a:rPr>
              <a:t>s</a:t>
            </a:r>
            <a:r>
              <a:rPr sz="3750" spc="-320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25" dirty="0">
                <a:solidFill>
                  <a:srgbClr val="004D80"/>
                </a:solidFill>
                <a:latin typeface="Tahoma"/>
                <a:cs typeface="Tahoma"/>
              </a:rPr>
              <a:t>a</a:t>
            </a:r>
            <a:r>
              <a:rPr sz="3750" spc="-340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70" dirty="0">
                <a:solidFill>
                  <a:srgbClr val="004D80"/>
                </a:solidFill>
                <a:latin typeface="Tahoma"/>
                <a:cs typeface="Tahoma"/>
              </a:rPr>
              <a:t>p</a:t>
            </a:r>
            <a:r>
              <a:rPr sz="3750" spc="-55" dirty="0">
                <a:solidFill>
                  <a:srgbClr val="004D80"/>
                </a:solidFill>
                <a:latin typeface="Tahoma"/>
                <a:cs typeface="Tahoma"/>
              </a:rPr>
              <a:t>e</a:t>
            </a:r>
            <a:r>
              <a:rPr sz="3750" spc="-155" dirty="0">
                <a:solidFill>
                  <a:srgbClr val="004D80"/>
                </a:solidFill>
                <a:latin typeface="Tahoma"/>
                <a:cs typeface="Tahoma"/>
              </a:rPr>
              <a:t>n</a:t>
            </a:r>
            <a:r>
              <a:rPr sz="3750" spc="10" dirty="0">
                <a:solidFill>
                  <a:srgbClr val="004D80"/>
                </a:solidFill>
                <a:latin typeface="Tahoma"/>
                <a:cs typeface="Tahoma"/>
              </a:rPr>
              <a:t>s</a:t>
            </a:r>
            <a:r>
              <a:rPr sz="3750" spc="-50" dirty="0">
                <a:solidFill>
                  <a:srgbClr val="004D80"/>
                </a:solidFill>
                <a:latin typeface="Tahoma"/>
                <a:cs typeface="Tahoma"/>
              </a:rPr>
              <a:t>a</a:t>
            </a:r>
            <a:r>
              <a:rPr sz="3750" spc="-85" dirty="0">
                <a:solidFill>
                  <a:srgbClr val="004D80"/>
                </a:solidFill>
                <a:latin typeface="Tahoma"/>
                <a:cs typeface="Tahoma"/>
              </a:rPr>
              <a:t>r</a:t>
            </a:r>
            <a:r>
              <a:rPr sz="3750" spc="-325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185" dirty="0">
                <a:solidFill>
                  <a:srgbClr val="004D80"/>
                </a:solidFill>
                <a:latin typeface="Tahoma"/>
                <a:cs typeface="Tahoma"/>
              </a:rPr>
              <a:t>m</a:t>
            </a:r>
            <a:r>
              <a:rPr sz="3750" spc="-50" dirty="0">
                <a:solidFill>
                  <a:srgbClr val="004D80"/>
                </a:solidFill>
                <a:latin typeface="Tahoma"/>
                <a:cs typeface="Tahoma"/>
              </a:rPr>
              <a:t>á</a:t>
            </a:r>
            <a:r>
              <a:rPr sz="3750" spc="95" dirty="0">
                <a:solidFill>
                  <a:srgbClr val="004D80"/>
                </a:solidFill>
                <a:latin typeface="Tahoma"/>
                <a:cs typeface="Tahoma"/>
              </a:rPr>
              <a:t>s</a:t>
            </a:r>
            <a:r>
              <a:rPr sz="3750" spc="-335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50" dirty="0">
                <a:solidFill>
                  <a:srgbClr val="004D80"/>
                </a:solidFill>
                <a:latin typeface="Tahoma"/>
                <a:cs typeface="Tahoma"/>
              </a:rPr>
              <a:t>a</a:t>
            </a:r>
            <a:r>
              <a:rPr sz="3750" spc="-190" dirty="0">
                <a:solidFill>
                  <a:srgbClr val="004D80"/>
                </a:solidFill>
                <a:latin typeface="Tahoma"/>
                <a:cs typeface="Tahoma"/>
              </a:rPr>
              <a:t>ll</a:t>
            </a:r>
            <a:r>
              <a:rPr sz="3750" spc="25" dirty="0">
                <a:solidFill>
                  <a:srgbClr val="004D80"/>
                </a:solidFill>
                <a:latin typeface="Tahoma"/>
                <a:cs typeface="Tahoma"/>
              </a:rPr>
              <a:t>á</a:t>
            </a:r>
            <a:r>
              <a:rPr sz="3750" spc="-330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70" dirty="0">
                <a:solidFill>
                  <a:srgbClr val="004D80"/>
                </a:solidFill>
                <a:latin typeface="Tahoma"/>
                <a:cs typeface="Tahoma"/>
              </a:rPr>
              <a:t>d</a:t>
            </a:r>
            <a:r>
              <a:rPr sz="3750" spc="20" dirty="0">
                <a:solidFill>
                  <a:srgbClr val="004D80"/>
                </a:solidFill>
                <a:latin typeface="Tahoma"/>
                <a:cs typeface="Tahoma"/>
              </a:rPr>
              <a:t>e</a:t>
            </a:r>
            <a:r>
              <a:rPr sz="3750" spc="-340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190" dirty="0">
                <a:solidFill>
                  <a:srgbClr val="004D80"/>
                </a:solidFill>
                <a:latin typeface="Tahoma"/>
                <a:cs typeface="Tahoma"/>
              </a:rPr>
              <a:t>l</a:t>
            </a:r>
            <a:r>
              <a:rPr sz="3750" spc="-5" dirty="0">
                <a:solidFill>
                  <a:srgbClr val="004D80"/>
                </a:solidFill>
                <a:latin typeface="Tahoma"/>
                <a:cs typeface="Tahoma"/>
              </a:rPr>
              <a:t>o</a:t>
            </a:r>
            <a:r>
              <a:rPr sz="3750" spc="-330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140" dirty="0">
                <a:solidFill>
                  <a:srgbClr val="004D80"/>
                </a:solidFill>
                <a:latin typeface="Tahoma"/>
                <a:cs typeface="Tahoma"/>
              </a:rPr>
              <a:t>c</a:t>
            </a:r>
            <a:r>
              <a:rPr sz="3750" spc="-85" dirty="0">
                <a:solidFill>
                  <a:srgbClr val="004D80"/>
                </a:solidFill>
                <a:latin typeface="Tahoma"/>
                <a:cs typeface="Tahoma"/>
              </a:rPr>
              <a:t>o</a:t>
            </a:r>
            <a:r>
              <a:rPr sz="3750" spc="-155" dirty="0">
                <a:solidFill>
                  <a:srgbClr val="004D80"/>
                </a:solidFill>
                <a:latin typeface="Tahoma"/>
                <a:cs typeface="Tahoma"/>
              </a:rPr>
              <a:t>nv</a:t>
            </a:r>
            <a:r>
              <a:rPr sz="3750" spc="-55" dirty="0">
                <a:solidFill>
                  <a:srgbClr val="004D80"/>
                </a:solidFill>
                <a:latin typeface="Tahoma"/>
                <a:cs typeface="Tahoma"/>
              </a:rPr>
              <a:t>e</a:t>
            </a:r>
            <a:r>
              <a:rPr sz="3750" spc="-155" dirty="0">
                <a:solidFill>
                  <a:srgbClr val="004D80"/>
                </a:solidFill>
                <a:latin typeface="Tahoma"/>
                <a:cs typeface="Tahoma"/>
              </a:rPr>
              <a:t>n</a:t>
            </a:r>
            <a:r>
              <a:rPr sz="3750" spc="140" dirty="0">
                <a:solidFill>
                  <a:srgbClr val="004D80"/>
                </a:solidFill>
                <a:latin typeface="Tahoma"/>
                <a:cs typeface="Tahoma"/>
              </a:rPr>
              <a:t>c</a:t>
            </a:r>
            <a:r>
              <a:rPr sz="3750" spc="-190" dirty="0">
                <a:solidFill>
                  <a:srgbClr val="004D80"/>
                </a:solidFill>
                <a:latin typeface="Tahoma"/>
                <a:cs typeface="Tahoma"/>
              </a:rPr>
              <a:t>i</a:t>
            </a:r>
            <a:r>
              <a:rPr sz="3750" spc="-85" dirty="0">
                <a:solidFill>
                  <a:srgbClr val="004D80"/>
                </a:solidFill>
                <a:latin typeface="Tahoma"/>
                <a:cs typeface="Tahoma"/>
              </a:rPr>
              <a:t>o</a:t>
            </a:r>
            <a:r>
              <a:rPr sz="3750" spc="-155" dirty="0">
                <a:solidFill>
                  <a:srgbClr val="004D80"/>
                </a:solidFill>
                <a:latin typeface="Tahoma"/>
                <a:cs typeface="Tahoma"/>
              </a:rPr>
              <a:t>n</a:t>
            </a:r>
            <a:r>
              <a:rPr sz="3750" spc="-50" dirty="0">
                <a:solidFill>
                  <a:srgbClr val="004D80"/>
                </a:solidFill>
                <a:latin typeface="Tahoma"/>
                <a:cs typeface="Tahoma"/>
              </a:rPr>
              <a:t>a</a:t>
            </a:r>
            <a:r>
              <a:rPr sz="3750" spc="-180" dirty="0">
                <a:solidFill>
                  <a:srgbClr val="004D80"/>
                </a:solidFill>
                <a:latin typeface="Tahoma"/>
                <a:cs typeface="Tahoma"/>
              </a:rPr>
              <a:t>l</a:t>
            </a:r>
            <a:r>
              <a:rPr sz="3750" spc="-90" dirty="0">
                <a:solidFill>
                  <a:srgbClr val="004D80"/>
                </a:solidFill>
                <a:latin typeface="Tahoma"/>
                <a:cs typeface="Tahoma"/>
              </a:rPr>
              <a:t>.</a:t>
            </a:r>
            <a:endParaRPr sz="3750">
              <a:latin typeface="Tahoma"/>
              <a:cs typeface="Tahoma"/>
            </a:endParaRPr>
          </a:p>
          <a:p>
            <a:pPr marL="528955" indent="-516890">
              <a:lnSpc>
                <a:spcPts val="4365"/>
              </a:lnSpc>
              <a:buSzPct val="80000"/>
              <a:buFont typeface="Arial MT"/>
              <a:buChar char="•"/>
              <a:tabLst>
                <a:tab pos="528955" algn="l"/>
                <a:tab pos="529590" algn="l"/>
              </a:tabLst>
            </a:pPr>
            <a:r>
              <a:rPr sz="3750" b="1" spc="-60" dirty="0">
                <a:solidFill>
                  <a:srgbClr val="004D80"/>
                </a:solidFill>
                <a:latin typeface="Arial"/>
                <a:cs typeface="Arial"/>
              </a:rPr>
              <a:t>Vincular</a:t>
            </a:r>
            <a:r>
              <a:rPr sz="3750" b="1" spc="-100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3750" b="1" spc="15" dirty="0">
                <a:solidFill>
                  <a:srgbClr val="004D80"/>
                </a:solidFill>
                <a:latin typeface="Arial"/>
                <a:cs typeface="Arial"/>
              </a:rPr>
              <a:t>y</a:t>
            </a:r>
            <a:r>
              <a:rPr sz="3750" b="1" spc="-135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3750" b="1" spc="-60" dirty="0">
                <a:solidFill>
                  <a:srgbClr val="004D80"/>
                </a:solidFill>
                <a:latin typeface="Arial"/>
                <a:cs typeface="Arial"/>
              </a:rPr>
              <a:t>difundir</a:t>
            </a:r>
            <a:r>
              <a:rPr sz="3750" b="1" spc="-90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3750" spc="-80" dirty="0">
                <a:solidFill>
                  <a:srgbClr val="004D80"/>
                </a:solidFill>
                <a:latin typeface="Tahoma"/>
                <a:cs typeface="Tahoma"/>
              </a:rPr>
              <a:t>la</a:t>
            </a:r>
            <a:r>
              <a:rPr sz="3750" spc="-340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85" dirty="0">
                <a:solidFill>
                  <a:srgbClr val="004D80"/>
                </a:solidFill>
                <a:latin typeface="Tahoma"/>
                <a:cs typeface="Tahoma"/>
              </a:rPr>
              <a:t>existencia</a:t>
            </a:r>
            <a:r>
              <a:rPr sz="3750" spc="-315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spc="-25" dirty="0">
                <a:solidFill>
                  <a:srgbClr val="004D80"/>
                </a:solidFill>
                <a:latin typeface="Tahoma"/>
                <a:cs typeface="Tahoma"/>
              </a:rPr>
              <a:t>de</a:t>
            </a:r>
            <a:r>
              <a:rPr sz="3750" spc="-330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b="1" spc="-55" dirty="0">
                <a:solidFill>
                  <a:srgbClr val="004D80"/>
                </a:solidFill>
                <a:latin typeface="Arial"/>
                <a:cs typeface="Arial"/>
              </a:rPr>
              <a:t>Madrid</a:t>
            </a:r>
            <a:r>
              <a:rPr sz="3750" b="1" spc="-114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3750" b="1" spc="-60" dirty="0">
                <a:solidFill>
                  <a:srgbClr val="004D80"/>
                </a:solidFill>
                <a:latin typeface="Arial"/>
                <a:cs typeface="Arial"/>
              </a:rPr>
              <a:t>Excelente</a:t>
            </a:r>
            <a:r>
              <a:rPr sz="3750" b="1" spc="-170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3750" spc="-100" dirty="0">
                <a:solidFill>
                  <a:srgbClr val="004D80"/>
                </a:solidFill>
                <a:latin typeface="Tahoma"/>
                <a:cs typeface="Tahoma"/>
              </a:rPr>
              <a:t>y</a:t>
            </a:r>
            <a:r>
              <a:rPr sz="3750" spc="-335" dirty="0">
                <a:solidFill>
                  <a:srgbClr val="004D80"/>
                </a:solidFill>
                <a:latin typeface="Tahoma"/>
                <a:cs typeface="Tahoma"/>
              </a:rPr>
              <a:t> </a:t>
            </a:r>
            <a:r>
              <a:rPr sz="3750" b="1" spc="-30" dirty="0">
                <a:solidFill>
                  <a:srgbClr val="004D80"/>
                </a:solidFill>
                <a:latin typeface="Arial"/>
                <a:cs typeface="Arial"/>
              </a:rPr>
              <a:t>el</a:t>
            </a:r>
            <a:r>
              <a:rPr sz="3750" b="1" spc="-125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3750" b="1" spc="-60" dirty="0">
                <a:solidFill>
                  <a:srgbClr val="004D80"/>
                </a:solidFill>
                <a:latin typeface="Arial"/>
                <a:cs typeface="Arial"/>
              </a:rPr>
              <a:t>compromiso</a:t>
            </a:r>
            <a:r>
              <a:rPr sz="3750" b="1" spc="-100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3750" b="1" spc="-25" dirty="0">
                <a:solidFill>
                  <a:srgbClr val="004D80"/>
                </a:solidFill>
                <a:latin typeface="Arial"/>
                <a:cs typeface="Arial"/>
              </a:rPr>
              <a:t>de</a:t>
            </a:r>
            <a:r>
              <a:rPr sz="3750" b="1" spc="-135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3750" b="1" spc="-30" dirty="0">
                <a:solidFill>
                  <a:srgbClr val="004D80"/>
                </a:solidFill>
                <a:latin typeface="Arial"/>
                <a:cs typeface="Arial"/>
              </a:rPr>
              <a:t>la</a:t>
            </a:r>
            <a:endParaRPr sz="3750">
              <a:latin typeface="Arial"/>
              <a:cs typeface="Arial"/>
            </a:endParaRPr>
          </a:p>
          <a:p>
            <a:pPr marL="528955" marR="1887220">
              <a:lnSpc>
                <a:spcPts val="4540"/>
              </a:lnSpc>
              <a:spcBef>
                <a:spcPts val="100"/>
              </a:spcBef>
            </a:pPr>
            <a:r>
              <a:rPr sz="3750" b="1" spc="-55" dirty="0">
                <a:solidFill>
                  <a:srgbClr val="004D80"/>
                </a:solidFill>
                <a:latin typeface="Arial"/>
                <a:cs typeface="Arial"/>
              </a:rPr>
              <a:t>Comunidad</a:t>
            </a:r>
            <a:r>
              <a:rPr sz="3750" b="1" spc="-114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3750" b="1" spc="-30" dirty="0">
                <a:solidFill>
                  <a:srgbClr val="004D80"/>
                </a:solidFill>
                <a:latin typeface="Arial"/>
                <a:cs typeface="Arial"/>
              </a:rPr>
              <a:t>de</a:t>
            </a:r>
            <a:r>
              <a:rPr sz="3750" b="1" spc="-130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3750" b="1" spc="-55" dirty="0">
                <a:solidFill>
                  <a:srgbClr val="004D80"/>
                </a:solidFill>
                <a:latin typeface="Arial"/>
                <a:cs typeface="Arial"/>
              </a:rPr>
              <a:t>Madrid</a:t>
            </a:r>
            <a:r>
              <a:rPr sz="3750" b="1" spc="-120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3750" b="1" spc="-40" dirty="0">
                <a:solidFill>
                  <a:srgbClr val="004D80"/>
                </a:solidFill>
                <a:latin typeface="Arial"/>
                <a:cs typeface="Arial"/>
              </a:rPr>
              <a:t>con</a:t>
            </a:r>
            <a:r>
              <a:rPr sz="3750" b="1" spc="-125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3750" b="1" spc="-30" dirty="0">
                <a:solidFill>
                  <a:srgbClr val="004D80"/>
                </a:solidFill>
                <a:latin typeface="Arial"/>
                <a:cs typeface="Arial"/>
              </a:rPr>
              <a:t>la</a:t>
            </a:r>
            <a:r>
              <a:rPr sz="3750" b="1" spc="-135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3750" b="1" spc="-60" dirty="0">
                <a:solidFill>
                  <a:srgbClr val="004D80"/>
                </a:solidFill>
                <a:latin typeface="Arial"/>
                <a:cs typeface="Arial"/>
              </a:rPr>
              <a:t>construcción</a:t>
            </a:r>
            <a:r>
              <a:rPr sz="3750" b="1" spc="-100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3750" b="1" spc="-30" dirty="0">
                <a:solidFill>
                  <a:srgbClr val="004D80"/>
                </a:solidFill>
                <a:latin typeface="Arial"/>
                <a:cs typeface="Arial"/>
              </a:rPr>
              <a:t>de</a:t>
            </a:r>
            <a:r>
              <a:rPr sz="3750" b="1" spc="-130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3750" b="1" spc="-55" dirty="0">
                <a:solidFill>
                  <a:srgbClr val="004D80"/>
                </a:solidFill>
                <a:latin typeface="Arial"/>
                <a:cs typeface="Arial"/>
              </a:rPr>
              <a:t>valor</a:t>
            </a:r>
            <a:r>
              <a:rPr sz="3750" b="1" spc="-100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3750" b="1" spc="-50" dirty="0">
                <a:solidFill>
                  <a:srgbClr val="004D80"/>
                </a:solidFill>
                <a:latin typeface="Arial"/>
                <a:cs typeface="Arial"/>
              </a:rPr>
              <a:t>para</a:t>
            </a:r>
            <a:r>
              <a:rPr sz="3750" b="1" spc="-130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3750" b="1" spc="-35" dirty="0">
                <a:solidFill>
                  <a:srgbClr val="004D80"/>
                </a:solidFill>
                <a:latin typeface="Arial"/>
                <a:cs typeface="Arial"/>
              </a:rPr>
              <a:t>el</a:t>
            </a:r>
            <a:r>
              <a:rPr sz="3750" b="1" spc="-125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3750" b="1" spc="-55" dirty="0">
                <a:solidFill>
                  <a:srgbClr val="004D80"/>
                </a:solidFill>
                <a:latin typeface="Arial"/>
                <a:cs typeface="Arial"/>
              </a:rPr>
              <a:t>ecosistema </a:t>
            </a:r>
            <a:r>
              <a:rPr sz="3750" b="1" spc="-1025" dirty="0">
                <a:solidFill>
                  <a:srgbClr val="004D80"/>
                </a:solidFill>
                <a:latin typeface="Arial"/>
                <a:cs typeface="Arial"/>
              </a:rPr>
              <a:t> </a:t>
            </a:r>
            <a:r>
              <a:rPr sz="3750" b="1" spc="-70" dirty="0">
                <a:solidFill>
                  <a:srgbClr val="004D80"/>
                </a:solidFill>
                <a:latin typeface="Arial"/>
                <a:cs typeface="Arial"/>
              </a:rPr>
              <a:t>empresarial</a:t>
            </a:r>
            <a:r>
              <a:rPr sz="3750" spc="-70" dirty="0">
                <a:solidFill>
                  <a:srgbClr val="004D80"/>
                </a:solidFill>
                <a:latin typeface="Tahoma"/>
                <a:cs typeface="Tahoma"/>
              </a:rPr>
              <a:t>.</a:t>
            </a:r>
            <a:endParaRPr sz="37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6982" y="692335"/>
            <a:ext cx="1826960" cy="22114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15" dirty="0"/>
              <a:t>©</a:t>
            </a:r>
            <a:r>
              <a:rPr spc="45" dirty="0"/>
              <a:t> </a:t>
            </a:r>
            <a:r>
              <a:rPr spc="5" dirty="0"/>
              <a:t>Madrid</a:t>
            </a:r>
            <a:r>
              <a:rPr spc="80" dirty="0"/>
              <a:t> </a:t>
            </a:r>
            <a:r>
              <a:rPr spc="5" dirty="0"/>
              <a:t>Excelente</a:t>
            </a:r>
            <a:r>
              <a:rPr spc="80" dirty="0"/>
              <a:t> </a:t>
            </a:r>
            <a:r>
              <a:rPr spc="10" dirty="0"/>
              <a:t>2022.</a:t>
            </a:r>
            <a:r>
              <a:rPr spc="40" dirty="0"/>
              <a:t> </a:t>
            </a:r>
            <a:r>
              <a:rPr spc="10" dirty="0"/>
              <a:t>Todos</a:t>
            </a:r>
            <a:r>
              <a:rPr spc="35" dirty="0"/>
              <a:t> </a:t>
            </a:r>
            <a:r>
              <a:rPr spc="10" dirty="0"/>
              <a:t>los</a:t>
            </a:r>
            <a:r>
              <a:rPr spc="70" dirty="0"/>
              <a:t> </a:t>
            </a:r>
            <a:r>
              <a:rPr spc="15" dirty="0"/>
              <a:t>derechos</a:t>
            </a:r>
            <a:r>
              <a:rPr spc="35" dirty="0"/>
              <a:t> </a:t>
            </a:r>
            <a:r>
              <a:rPr spc="15" dirty="0"/>
              <a:t>reservados.</a:t>
            </a:r>
            <a:r>
              <a:rPr spc="45" dirty="0"/>
              <a:t> </a:t>
            </a:r>
            <a:r>
              <a:rPr spc="15" dirty="0"/>
              <a:t>Fundación</a:t>
            </a:r>
            <a:r>
              <a:rPr spc="80" dirty="0"/>
              <a:t> </a:t>
            </a:r>
            <a:r>
              <a:rPr spc="5" dirty="0"/>
              <a:t>Madrid</a:t>
            </a:r>
            <a:r>
              <a:rPr spc="80" dirty="0"/>
              <a:t> </a:t>
            </a:r>
            <a:r>
              <a:rPr spc="10" dirty="0"/>
              <a:t>por</a:t>
            </a:r>
            <a:r>
              <a:rPr spc="55" dirty="0"/>
              <a:t> </a:t>
            </a:r>
            <a:r>
              <a:rPr spc="10" dirty="0"/>
              <a:t>la</a:t>
            </a:r>
            <a:r>
              <a:rPr spc="50" dirty="0"/>
              <a:t> </a:t>
            </a:r>
            <a:r>
              <a:rPr spc="10" dirty="0"/>
              <a:t>Competitividad.</a:t>
            </a:r>
            <a:r>
              <a:rPr spc="95" dirty="0"/>
              <a:t> </a:t>
            </a:r>
            <a:r>
              <a:rPr spc="10" dirty="0"/>
              <a:t>Consejería</a:t>
            </a:r>
            <a:r>
              <a:rPr spc="45" dirty="0"/>
              <a:t> </a:t>
            </a:r>
            <a:r>
              <a:rPr spc="5" dirty="0"/>
              <a:t>de</a:t>
            </a:r>
            <a:r>
              <a:rPr spc="50" dirty="0"/>
              <a:t> </a:t>
            </a:r>
            <a:r>
              <a:rPr spc="10" dirty="0"/>
              <a:t>Economía,</a:t>
            </a:r>
            <a:r>
              <a:rPr spc="30" dirty="0"/>
              <a:t> </a:t>
            </a:r>
            <a:r>
              <a:rPr spc="15" dirty="0"/>
              <a:t>Hacienda</a:t>
            </a:r>
            <a:r>
              <a:rPr spc="85" dirty="0"/>
              <a:t> </a:t>
            </a:r>
            <a:r>
              <a:rPr spc="10" dirty="0"/>
              <a:t>y</a:t>
            </a:r>
            <a:r>
              <a:rPr spc="40" dirty="0"/>
              <a:t> </a:t>
            </a:r>
            <a:r>
              <a:rPr spc="15" dirty="0"/>
              <a:t>Empleo.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995719" y="3749971"/>
            <a:ext cx="16104808" cy="554831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722630" marR="1256030">
              <a:lnSpc>
                <a:spcPts val="4790"/>
              </a:lnSpc>
              <a:spcBef>
                <a:spcPts val="265"/>
              </a:spcBef>
            </a:pPr>
            <a:r>
              <a:rPr b="1" spc="-75" dirty="0">
                <a:latin typeface="Arial"/>
                <a:cs typeface="Arial"/>
              </a:rPr>
              <a:t>Recepción</a:t>
            </a:r>
            <a:r>
              <a:rPr b="1" spc="-16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y</a:t>
            </a:r>
            <a:r>
              <a:rPr b="1" spc="-150" dirty="0">
                <a:latin typeface="Arial"/>
                <a:cs typeface="Arial"/>
              </a:rPr>
              <a:t> </a:t>
            </a:r>
            <a:r>
              <a:rPr b="1" spc="-75" dirty="0">
                <a:latin typeface="Arial"/>
                <a:cs typeface="Arial"/>
              </a:rPr>
              <a:t>bienvenida:</a:t>
            </a:r>
            <a:r>
              <a:rPr b="1" spc="-160" dirty="0">
                <a:latin typeface="Arial"/>
                <a:cs typeface="Arial"/>
              </a:rPr>
              <a:t> </a:t>
            </a:r>
            <a:r>
              <a:rPr spc="-135" dirty="0"/>
              <a:t>un</a:t>
            </a:r>
            <a:r>
              <a:rPr spc="-355" dirty="0"/>
              <a:t> </a:t>
            </a:r>
            <a:r>
              <a:rPr spc="-114" dirty="0"/>
              <a:t>inicio</a:t>
            </a:r>
            <a:r>
              <a:rPr spc="-365" dirty="0"/>
              <a:t> </a:t>
            </a:r>
            <a:r>
              <a:rPr spc="-85" dirty="0"/>
              <a:t>para</a:t>
            </a:r>
            <a:r>
              <a:rPr spc="-355" dirty="0"/>
              <a:t> </a:t>
            </a:r>
            <a:r>
              <a:rPr spc="-40" dirty="0"/>
              <a:t>conocer</a:t>
            </a:r>
            <a:r>
              <a:rPr spc="-350" dirty="0"/>
              <a:t> </a:t>
            </a:r>
            <a:r>
              <a:rPr spc="10" dirty="0"/>
              <a:t>a</a:t>
            </a:r>
            <a:r>
              <a:rPr spc="-355" dirty="0"/>
              <a:t> </a:t>
            </a:r>
            <a:r>
              <a:rPr spc="-75" dirty="0"/>
              <a:t>los</a:t>
            </a:r>
            <a:r>
              <a:rPr spc="-360" dirty="0"/>
              <a:t> </a:t>
            </a:r>
            <a:r>
              <a:rPr spc="-105" dirty="0"/>
              <a:t>asistentes</a:t>
            </a:r>
            <a:r>
              <a:rPr spc="-340" dirty="0"/>
              <a:t> </a:t>
            </a:r>
            <a:r>
              <a:rPr spc="-125" dirty="0"/>
              <a:t>y </a:t>
            </a:r>
            <a:r>
              <a:rPr spc="-1235" dirty="0"/>
              <a:t> </a:t>
            </a:r>
            <a:r>
              <a:rPr spc="-85" dirty="0"/>
              <a:t>e</a:t>
            </a:r>
            <a:r>
              <a:rPr spc="10" dirty="0"/>
              <a:t>s</a:t>
            </a:r>
            <a:r>
              <a:rPr spc="-254" dirty="0"/>
              <a:t>t</a:t>
            </a:r>
            <a:r>
              <a:rPr spc="-75" dirty="0"/>
              <a:t>a</a:t>
            </a:r>
            <a:r>
              <a:rPr spc="-90" dirty="0"/>
              <a:t>b</a:t>
            </a:r>
            <a:r>
              <a:rPr spc="-204" dirty="0"/>
              <a:t>l</a:t>
            </a:r>
            <a:r>
              <a:rPr spc="-85" dirty="0"/>
              <a:t>e</a:t>
            </a:r>
            <a:r>
              <a:rPr spc="150" dirty="0"/>
              <a:t>c</a:t>
            </a:r>
            <a:r>
              <a:rPr spc="-85" dirty="0"/>
              <a:t>e</a:t>
            </a:r>
            <a:r>
              <a:rPr spc="-100" dirty="0"/>
              <a:t>r</a:t>
            </a:r>
            <a:r>
              <a:rPr spc="-335" dirty="0"/>
              <a:t> </a:t>
            </a:r>
            <a:r>
              <a:rPr spc="-180" dirty="0"/>
              <a:t>u</a:t>
            </a:r>
            <a:r>
              <a:rPr spc="-95" dirty="0"/>
              <a:t>n</a:t>
            </a:r>
            <a:r>
              <a:rPr spc="-375" dirty="0"/>
              <a:t> </a:t>
            </a:r>
            <a:r>
              <a:rPr spc="-75" dirty="0"/>
              <a:t>a</a:t>
            </a:r>
            <a:r>
              <a:rPr spc="-220" dirty="0"/>
              <a:t>m</a:t>
            </a:r>
            <a:r>
              <a:rPr spc="-90" dirty="0"/>
              <a:t>b</a:t>
            </a:r>
            <a:r>
              <a:rPr spc="-204" dirty="0"/>
              <a:t>i</a:t>
            </a:r>
            <a:r>
              <a:rPr spc="-85" dirty="0"/>
              <a:t>e</a:t>
            </a:r>
            <a:r>
              <a:rPr spc="-180" dirty="0"/>
              <a:t>n</a:t>
            </a:r>
            <a:r>
              <a:rPr spc="-254" dirty="0"/>
              <a:t>t</a:t>
            </a:r>
            <a:r>
              <a:rPr dirty="0"/>
              <a:t>e</a:t>
            </a:r>
            <a:r>
              <a:rPr spc="-340" dirty="0"/>
              <a:t> </a:t>
            </a:r>
            <a:r>
              <a:rPr spc="-75" dirty="0"/>
              <a:t>a</a:t>
            </a:r>
            <a:r>
              <a:rPr spc="150" dirty="0"/>
              <a:t>c</a:t>
            </a:r>
            <a:r>
              <a:rPr spc="-110" dirty="0"/>
              <a:t>o</a:t>
            </a:r>
            <a:r>
              <a:rPr spc="-95" dirty="0"/>
              <a:t>g</a:t>
            </a:r>
            <a:r>
              <a:rPr spc="-85" dirty="0"/>
              <a:t>e</a:t>
            </a:r>
            <a:r>
              <a:rPr spc="-90" dirty="0"/>
              <a:t>d</a:t>
            </a:r>
            <a:r>
              <a:rPr spc="-110" dirty="0"/>
              <a:t>o</a:t>
            </a:r>
            <a:r>
              <a:rPr spc="-170" dirty="0"/>
              <a:t>r</a:t>
            </a:r>
            <a:r>
              <a:rPr spc="-105" dirty="0"/>
              <a:t>.</a:t>
            </a:r>
          </a:p>
          <a:p>
            <a:pPr marL="722630" marR="5080">
              <a:lnSpc>
                <a:spcPts val="4790"/>
              </a:lnSpc>
              <a:spcBef>
                <a:spcPts val="10"/>
              </a:spcBef>
            </a:pPr>
            <a:r>
              <a:rPr b="1" spc="-80" dirty="0">
                <a:latin typeface="Arial"/>
                <a:cs typeface="Arial"/>
              </a:rPr>
              <a:t>Presentación</a:t>
            </a:r>
            <a:r>
              <a:rPr b="1" spc="-145" dirty="0">
                <a:latin typeface="Arial"/>
                <a:cs typeface="Arial"/>
              </a:rPr>
              <a:t> </a:t>
            </a:r>
            <a:r>
              <a:rPr b="1" spc="-45" dirty="0">
                <a:latin typeface="Arial"/>
                <a:cs typeface="Arial"/>
              </a:rPr>
              <a:t>de</a:t>
            </a:r>
            <a:r>
              <a:rPr b="1" spc="-155" dirty="0">
                <a:latin typeface="Arial"/>
                <a:cs typeface="Arial"/>
              </a:rPr>
              <a:t> </a:t>
            </a:r>
            <a:r>
              <a:rPr b="1" spc="-45" dirty="0">
                <a:latin typeface="Arial"/>
                <a:cs typeface="Arial"/>
              </a:rPr>
              <a:t>la</a:t>
            </a:r>
            <a:r>
              <a:rPr b="1" spc="-145" dirty="0">
                <a:latin typeface="Arial"/>
                <a:cs typeface="Arial"/>
              </a:rPr>
              <a:t> </a:t>
            </a:r>
            <a:r>
              <a:rPr b="1" spc="-75" dirty="0">
                <a:latin typeface="Arial"/>
                <a:cs typeface="Arial"/>
              </a:rPr>
              <a:t>directora</a:t>
            </a:r>
            <a:r>
              <a:rPr b="1" spc="-145" dirty="0">
                <a:latin typeface="Arial"/>
                <a:cs typeface="Arial"/>
              </a:rPr>
              <a:t> </a:t>
            </a:r>
            <a:r>
              <a:rPr b="1" spc="-45" dirty="0">
                <a:latin typeface="Arial"/>
                <a:cs typeface="Arial"/>
              </a:rPr>
              <a:t>de</a:t>
            </a:r>
            <a:r>
              <a:rPr b="1" spc="-140" dirty="0">
                <a:latin typeface="Arial"/>
                <a:cs typeface="Arial"/>
              </a:rPr>
              <a:t> </a:t>
            </a:r>
            <a:r>
              <a:rPr b="1" spc="-70" dirty="0">
                <a:latin typeface="Arial"/>
                <a:cs typeface="Arial"/>
              </a:rPr>
              <a:t>Madrid</a:t>
            </a:r>
            <a:r>
              <a:rPr b="1" spc="-155" dirty="0">
                <a:latin typeface="Arial"/>
                <a:cs typeface="Arial"/>
              </a:rPr>
              <a:t> </a:t>
            </a:r>
            <a:r>
              <a:rPr b="1" spc="-75" dirty="0">
                <a:latin typeface="Arial"/>
                <a:cs typeface="Arial"/>
              </a:rPr>
              <a:t>Excelente</a:t>
            </a:r>
            <a:r>
              <a:rPr b="1" spc="-145" dirty="0">
                <a:latin typeface="Arial"/>
                <a:cs typeface="Arial"/>
              </a:rPr>
              <a:t> </a:t>
            </a:r>
            <a:r>
              <a:rPr b="1" spc="-45" dirty="0">
                <a:latin typeface="Arial"/>
                <a:cs typeface="Arial"/>
              </a:rPr>
              <a:t>al</a:t>
            </a:r>
            <a:r>
              <a:rPr b="1" spc="-140" dirty="0">
                <a:latin typeface="Arial"/>
                <a:cs typeface="Arial"/>
              </a:rPr>
              <a:t> </a:t>
            </a:r>
            <a:r>
              <a:rPr b="1" spc="-80" dirty="0">
                <a:latin typeface="Arial"/>
                <a:cs typeface="Arial"/>
              </a:rPr>
              <a:t>Viceconsejero </a:t>
            </a:r>
            <a:r>
              <a:rPr b="1" spc="-1095" dirty="0">
                <a:latin typeface="Arial"/>
                <a:cs typeface="Arial"/>
              </a:rPr>
              <a:t> </a:t>
            </a:r>
            <a:r>
              <a:rPr b="1" spc="-45" dirty="0">
                <a:latin typeface="Arial"/>
                <a:cs typeface="Arial"/>
              </a:rPr>
              <a:t>de</a:t>
            </a:r>
            <a:r>
              <a:rPr b="1" spc="-165" dirty="0">
                <a:latin typeface="Arial"/>
                <a:cs typeface="Arial"/>
              </a:rPr>
              <a:t> </a:t>
            </a:r>
            <a:r>
              <a:rPr b="1" spc="-75" dirty="0">
                <a:latin typeface="Arial"/>
                <a:cs typeface="Arial"/>
              </a:rPr>
              <a:t>Economía</a:t>
            </a:r>
            <a:r>
              <a:rPr b="1" spc="-14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y</a:t>
            </a:r>
            <a:r>
              <a:rPr b="1" spc="-150" dirty="0">
                <a:latin typeface="Arial"/>
                <a:cs typeface="Arial"/>
              </a:rPr>
              <a:t> </a:t>
            </a:r>
            <a:r>
              <a:rPr b="1" spc="-75" dirty="0">
                <a:latin typeface="Arial"/>
                <a:cs typeface="Arial"/>
              </a:rPr>
              <a:t>Empleo.</a:t>
            </a:r>
          </a:p>
          <a:p>
            <a:pPr marL="722630">
              <a:lnSpc>
                <a:spcPts val="4635"/>
              </a:lnSpc>
            </a:pPr>
            <a:r>
              <a:rPr b="1" spc="-90" dirty="0">
                <a:latin typeface="Arial"/>
                <a:cs typeface="Arial"/>
              </a:rPr>
              <a:t>P</a:t>
            </a:r>
            <a:r>
              <a:rPr b="1" spc="-85" dirty="0">
                <a:latin typeface="Arial"/>
                <a:cs typeface="Arial"/>
              </a:rPr>
              <a:t>onenc</a:t>
            </a:r>
            <a:r>
              <a:rPr b="1" spc="-90" dirty="0">
                <a:latin typeface="Arial"/>
                <a:cs typeface="Arial"/>
              </a:rPr>
              <a:t>i</a:t>
            </a:r>
            <a:r>
              <a:rPr b="1" spc="-85" dirty="0">
                <a:latin typeface="Arial"/>
                <a:cs typeface="Arial"/>
              </a:rPr>
              <a:t>a</a:t>
            </a:r>
            <a:r>
              <a:rPr b="1" spc="-5" dirty="0">
                <a:latin typeface="Arial"/>
                <a:cs typeface="Arial"/>
              </a:rPr>
              <a:t>:</a:t>
            </a:r>
            <a:r>
              <a:rPr b="1" spc="-150" dirty="0">
                <a:latin typeface="Arial"/>
                <a:cs typeface="Arial"/>
              </a:rPr>
              <a:t> </a:t>
            </a:r>
            <a:r>
              <a:rPr i="1" spc="-5" dirty="0"/>
              <a:t>E</a:t>
            </a:r>
            <a:r>
              <a:rPr i="1" spc="-120" dirty="0"/>
              <a:t>l</a:t>
            </a:r>
            <a:r>
              <a:rPr i="1" spc="-355" dirty="0"/>
              <a:t> </a:t>
            </a:r>
            <a:r>
              <a:rPr i="1" spc="-220" dirty="0"/>
              <a:t>m</a:t>
            </a:r>
            <a:r>
              <a:rPr i="1" spc="-85" dirty="0"/>
              <a:t>e</a:t>
            </a:r>
            <a:r>
              <a:rPr i="1" spc="-405" dirty="0"/>
              <a:t>j</a:t>
            </a:r>
            <a:r>
              <a:rPr i="1" spc="-110" dirty="0"/>
              <a:t>o</a:t>
            </a:r>
            <a:r>
              <a:rPr i="1" spc="-100" dirty="0"/>
              <a:t>r</a:t>
            </a:r>
            <a:r>
              <a:rPr i="1" spc="-350" dirty="0"/>
              <a:t> </a:t>
            </a:r>
            <a:r>
              <a:rPr i="1" spc="130" dirty="0"/>
              <a:t>M</a:t>
            </a:r>
            <a:r>
              <a:rPr i="1" spc="-75" dirty="0"/>
              <a:t>a</a:t>
            </a:r>
            <a:r>
              <a:rPr i="1" spc="-90" dirty="0"/>
              <a:t>d</a:t>
            </a:r>
            <a:r>
              <a:rPr i="1" spc="-180" dirty="0"/>
              <a:t>r</a:t>
            </a:r>
            <a:r>
              <a:rPr i="1" spc="-204" dirty="0"/>
              <a:t>i</a:t>
            </a:r>
            <a:r>
              <a:rPr i="1" spc="-5" dirty="0"/>
              <a:t>d</a:t>
            </a:r>
            <a:r>
              <a:rPr i="1" spc="-355" dirty="0"/>
              <a:t> </a:t>
            </a:r>
            <a:r>
              <a:rPr i="1" spc="-90" dirty="0"/>
              <a:t>d</a:t>
            </a:r>
            <a:r>
              <a:rPr i="1" dirty="0"/>
              <a:t>e</a:t>
            </a:r>
            <a:r>
              <a:rPr i="1" spc="-365" dirty="0"/>
              <a:t> </a:t>
            </a:r>
            <a:r>
              <a:rPr i="1" spc="-204" dirty="0"/>
              <a:t>l</a:t>
            </a:r>
            <a:r>
              <a:rPr i="1" spc="10" dirty="0"/>
              <a:t>a</a:t>
            </a:r>
            <a:r>
              <a:rPr i="1" spc="-355" dirty="0"/>
              <a:t> </a:t>
            </a:r>
            <a:r>
              <a:rPr i="1" spc="-15" dirty="0"/>
              <a:t>H</a:t>
            </a:r>
            <a:r>
              <a:rPr i="1" spc="-204" dirty="0"/>
              <a:t>i</a:t>
            </a:r>
            <a:r>
              <a:rPr i="1" spc="10" dirty="0"/>
              <a:t>s</a:t>
            </a:r>
            <a:r>
              <a:rPr i="1" spc="-254" dirty="0"/>
              <a:t>t</a:t>
            </a:r>
            <a:r>
              <a:rPr i="1" spc="-110" dirty="0"/>
              <a:t>o</a:t>
            </a:r>
            <a:r>
              <a:rPr i="1" spc="-180" dirty="0"/>
              <a:t>r</a:t>
            </a:r>
            <a:r>
              <a:rPr i="1" spc="-204" dirty="0"/>
              <a:t>i</a:t>
            </a:r>
            <a:r>
              <a:rPr i="1" spc="10" dirty="0"/>
              <a:t>a</a:t>
            </a:r>
          </a:p>
          <a:p>
            <a:pPr marL="722630" marR="302895">
              <a:lnSpc>
                <a:spcPts val="4800"/>
              </a:lnSpc>
              <a:spcBef>
                <a:spcPts val="150"/>
              </a:spcBef>
            </a:pPr>
            <a:r>
              <a:rPr b="1" spc="-70" dirty="0">
                <a:latin typeface="Arial"/>
                <a:cs typeface="Arial"/>
              </a:rPr>
              <a:t>Diálogo</a:t>
            </a:r>
            <a:r>
              <a:rPr b="1" spc="-145" dirty="0">
                <a:latin typeface="Arial"/>
                <a:cs typeface="Arial"/>
              </a:rPr>
              <a:t> </a:t>
            </a:r>
            <a:r>
              <a:rPr b="1" spc="-75" dirty="0">
                <a:latin typeface="Arial"/>
                <a:cs typeface="Arial"/>
              </a:rPr>
              <a:t>abierto:</a:t>
            </a:r>
            <a:r>
              <a:rPr b="1" spc="-155" dirty="0">
                <a:latin typeface="Arial"/>
                <a:cs typeface="Arial"/>
              </a:rPr>
              <a:t> </a:t>
            </a:r>
            <a:r>
              <a:rPr spc="-45" dirty="0"/>
              <a:t>espacio</a:t>
            </a:r>
            <a:r>
              <a:rPr spc="-350" dirty="0"/>
              <a:t> </a:t>
            </a:r>
            <a:r>
              <a:rPr spc="-85" dirty="0"/>
              <a:t>para</a:t>
            </a:r>
            <a:r>
              <a:rPr spc="-365" dirty="0"/>
              <a:t> </a:t>
            </a:r>
            <a:r>
              <a:rPr spc="-100" dirty="0"/>
              <a:t>la</a:t>
            </a:r>
            <a:r>
              <a:rPr spc="-345" dirty="0"/>
              <a:t> </a:t>
            </a:r>
            <a:r>
              <a:rPr spc="-105" dirty="0"/>
              <a:t>interacción,</a:t>
            </a:r>
            <a:r>
              <a:rPr spc="-360" dirty="0"/>
              <a:t> </a:t>
            </a:r>
            <a:r>
              <a:rPr spc="-114" dirty="0"/>
              <a:t>preguntas</a:t>
            </a:r>
            <a:r>
              <a:rPr spc="-355" dirty="0"/>
              <a:t> </a:t>
            </a:r>
            <a:r>
              <a:rPr spc="-125" dirty="0"/>
              <a:t>y</a:t>
            </a:r>
            <a:r>
              <a:rPr spc="-365" dirty="0"/>
              <a:t> </a:t>
            </a:r>
            <a:r>
              <a:rPr spc="-100" dirty="0"/>
              <a:t>debate</a:t>
            </a:r>
            <a:r>
              <a:rPr spc="-345" dirty="0"/>
              <a:t> </a:t>
            </a:r>
            <a:r>
              <a:rPr spc="-15" dirty="0"/>
              <a:t>con</a:t>
            </a:r>
            <a:r>
              <a:rPr spc="-360" dirty="0"/>
              <a:t> </a:t>
            </a:r>
            <a:r>
              <a:rPr spc="-145" dirty="0"/>
              <a:t>el </a:t>
            </a:r>
            <a:r>
              <a:rPr spc="-1235" dirty="0"/>
              <a:t> </a:t>
            </a:r>
            <a:r>
              <a:rPr spc="-100" dirty="0" err="1"/>
              <a:t>viceconsejero</a:t>
            </a:r>
            <a:r>
              <a:rPr spc="-100" dirty="0"/>
              <a:t>.</a:t>
            </a:r>
            <a:endParaRPr lang="es-ES" b="1" spc="-70" dirty="0">
              <a:latin typeface="Arial"/>
              <a:cs typeface="Arial"/>
            </a:endParaRPr>
          </a:p>
          <a:p>
            <a:pPr marL="722630">
              <a:lnSpc>
                <a:spcPts val="4630"/>
              </a:lnSpc>
            </a:pPr>
            <a:r>
              <a:rPr b="1" spc="-70" dirty="0">
                <a:latin typeface="Arial"/>
                <a:cs typeface="Arial"/>
              </a:rPr>
              <a:t>Coffee</a:t>
            </a:r>
            <a:r>
              <a:rPr b="1" spc="-165" dirty="0">
                <a:latin typeface="Arial"/>
                <a:cs typeface="Arial"/>
              </a:rPr>
              <a:t> </a:t>
            </a:r>
            <a:r>
              <a:rPr b="1" spc="-70" dirty="0">
                <a:latin typeface="Arial"/>
                <a:cs typeface="Arial"/>
              </a:rPr>
              <a:t>break</a:t>
            </a:r>
            <a:r>
              <a:rPr b="1" spc="-15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y</a:t>
            </a:r>
            <a:r>
              <a:rPr b="1" spc="-145" dirty="0">
                <a:latin typeface="Arial"/>
                <a:cs typeface="Arial"/>
              </a:rPr>
              <a:t> </a:t>
            </a:r>
            <a:r>
              <a:rPr b="1" spc="-75" dirty="0">
                <a:latin typeface="Arial"/>
                <a:cs typeface="Arial"/>
              </a:rPr>
              <a:t>networking:</a:t>
            </a:r>
            <a:r>
              <a:rPr b="1" spc="-155" dirty="0">
                <a:latin typeface="Arial"/>
                <a:cs typeface="Arial"/>
              </a:rPr>
              <a:t> </a:t>
            </a:r>
            <a:r>
              <a:rPr spc="-135" dirty="0"/>
              <a:t>oportunidad</a:t>
            </a:r>
            <a:r>
              <a:rPr spc="-360" dirty="0"/>
              <a:t> </a:t>
            </a:r>
            <a:r>
              <a:rPr spc="-85" dirty="0"/>
              <a:t>para</a:t>
            </a:r>
            <a:r>
              <a:rPr spc="-360" dirty="0"/>
              <a:t> </a:t>
            </a:r>
            <a:r>
              <a:rPr spc="-90" dirty="0"/>
              <a:t>conversar,</a:t>
            </a:r>
            <a:r>
              <a:rPr spc="-355" dirty="0"/>
              <a:t> </a:t>
            </a:r>
            <a:r>
              <a:rPr spc="-130" dirty="0"/>
              <a:t>intercambiar</a:t>
            </a:r>
          </a:p>
          <a:p>
            <a:pPr marL="722630">
              <a:lnSpc>
                <a:spcPct val="100000"/>
              </a:lnSpc>
            </a:pPr>
            <a:r>
              <a:rPr spc="-65" dirty="0"/>
              <a:t>contactos</a:t>
            </a:r>
            <a:r>
              <a:rPr spc="-350" dirty="0"/>
              <a:t> </a:t>
            </a:r>
            <a:r>
              <a:rPr spc="-125" dirty="0"/>
              <a:t>y</a:t>
            </a:r>
            <a:r>
              <a:rPr spc="-370" dirty="0"/>
              <a:t> </a:t>
            </a:r>
            <a:r>
              <a:rPr spc="-80" dirty="0"/>
              <a:t>establecer</a:t>
            </a:r>
            <a:r>
              <a:rPr spc="-335" dirty="0"/>
              <a:t> </a:t>
            </a:r>
            <a:r>
              <a:rPr spc="-90" dirty="0"/>
              <a:t>conexiones</a:t>
            </a:r>
            <a:r>
              <a:rPr spc="-340" dirty="0"/>
              <a:t> </a:t>
            </a:r>
            <a:r>
              <a:rPr spc="-90" dirty="0"/>
              <a:t>en</a:t>
            </a:r>
            <a:r>
              <a:rPr spc="-360" dirty="0"/>
              <a:t> </a:t>
            </a:r>
            <a:r>
              <a:rPr spc="-135" dirty="0"/>
              <a:t>un</a:t>
            </a:r>
            <a:r>
              <a:rPr spc="-365" dirty="0"/>
              <a:t> </a:t>
            </a:r>
            <a:r>
              <a:rPr spc="-140" dirty="0"/>
              <a:t>ambiente</a:t>
            </a:r>
            <a:r>
              <a:rPr spc="-345" dirty="0"/>
              <a:t> </a:t>
            </a:r>
            <a:r>
              <a:rPr spc="-65" dirty="0"/>
              <a:t>más</a:t>
            </a:r>
            <a:r>
              <a:rPr spc="-350" dirty="0"/>
              <a:t> </a:t>
            </a:r>
            <a:r>
              <a:rPr spc="-180" dirty="0"/>
              <a:t>informal.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3375" y="1577052"/>
            <a:ext cx="3388360" cy="11569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400" b="1" spc="-140" dirty="0">
                <a:solidFill>
                  <a:srgbClr val="000000"/>
                </a:solidFill>
                <a:latin typeface="Arial"/>
                <a:cs typeface="Arial"/>
              </a:rPr>
              <a:t>Agend</a:t>
            </a:r>
            <a:r>
              <a:rPr sz="7400" b="1" spc="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endParaRPr sz="7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8567" y="3867642"/>
            <a:ext cx="836294" cy="527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75" dirty="0">
                <a:solidFill>
                  <a:srgbClr val="D23625"/>
                </a:solidFill>
                <a:latin typeface="Arial"/>
                <a:cs typeface="Arial"/>
              </a:rPr>
              <a:t>9:</a:t>
            </a:r>
            <a:r>
              <a:rPr lang="es-ES" sz="3300" b="1" spc="-75" dirty="0">
                <a:solidFill>
                  <a:srgbClr val="D23625"/>
                </a:solidFill>
                <a:latin typeface="Arial"/>
                <a:cs typeface="Arial"/>
              </a:rPr>
              <a:t>00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8567" y="5095341"/>
            <a:ext cx="836294" cy="527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75" dirty="0">
                <a:solidFill>
                  <a:srgbClr val="D23625"/>
                </a:solidFill>
                <a:latin typeface="Arial"/>
                <a:cs typeface="Arial"/>
              </a:rPr>
              <a:t>9:</a:t>
            </a:r>
            <a:r>
              <a:rPr lang="es-ES" sz="3300" b="1" spc="-75" dirty="0">
                <a:solidFill>
                  <a:srgbClr val="D23625"/>
                </a:solidFill>
                <a:latin typeface="Arial"/>
                <a:cs typeface="Arial"/>
              </a:rPr>
              <a:t>1</a:t>
            </a:r>
            <a:r>
              <a:rPr sz="3300" b="1" spc="-5" dirty="0">
                <a:solidFill>
                  <a:srgbClr val="D23625"/>
                </a:solidFill>
                <a:latin typeface="Arial"/>
                <a:cs typeface="Arial"/>
              </a:rPr>
              <a:t>5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5694" y="6050471"/>
            <a:ext cx="1082040" cy="1437640"/>
          </a:xfrm>
          <a:prstGeom prst="rect">
            <a:avLst/>
          </a:prstGeom>
        </p:spPr>
        <p:txBody>
          <a:bodyPr vert="horz" wrap="square" lIns="0" tIns="215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95"/>
              </a:spcBef>
            </a:pPr>
            <a:r>
              <a:rPr lang="es-ES" sz="3300" b="1" spc="-60" dirty="0">
                <a:solidFill>
                  <a:srgbClr val="D23625"/>
                </a:solidFill>
                <a:latin typeface="Arial"/>
                <a:cs typeface="Arial"/>
              </a:rPr>
              <a:t> 9</a:t>
            </a:r>
            <a:r>
              <a:rPr sz="3300" b="1" spc="-60" dirty="0">
                <a:solidFill>
                  <a:srgbClr val="D23625"/>
                </a:solidFill>
                <a:latin typeface="Arial"/>
                <a:cs typeface="Arial"/>
              </a:rPr>
              <a:t>:</a:t>
            </a:r>
            <a:r>
              <a:rPr lang="es-ES" sz="3300" b="1" spc="-60" dirty="0">
                <a:solidFill>
                  <a:srgbClr val="D23625"/>
                </a:solidFill>
                <a:latin typeface="Arial"/>
                <a:cs typeface="Arial"/>
              </a:rPr>
              <a:t>3</a:t>
            </a:r>
            <a:r>
              <a:rPr sz="3300" b="1" spc="-60" dirty="0">
                <a:solidFill>
                  <a:srgbClr val="D23625"/>
                </a:solidFill>
                <a:latin typeface="Arial"/>
                <a:cs typeface="Arial"/>
              </a:rPr>
              <a:t>0</a:t>
            </a:r>
            <a:endParaRPr sz="3300" dirty="0">
              <a:latin typeface="Arial"/>
              <a:cs typeface="Arial"/>
            </a:endParaRPr>
          </a:p>
          <a:p>
            <a:pPr marL="34290">
              <a:lnSpc>
                <a:spcPct val="100000"/>
              </a:lnSpc>
              <a:spcBef>
                <a:spcPts val="1600"/>
              </a:spcBef>
            </a:pPr>
            <a:r>
              <a:rPr sz="3300" b="1" spc="-80" dirty="0">
                <a:solidFill>
                  <a:srgbClr val="D23625"/>
                </a:solidFill>
                <a:latin typeface="Arial"/>
                <a:cs typeface="Arial"/>
              </a:rPr>
              <a:t>10</a:t>
            </a:r>
            <a:r>
              <a:rPr sz="3300" b="1" spc="-75" dirty="0">
                <a:solidFill>
                  <a:srgbClr val="D23625"/>
                </a:solidFill>
                <a:latin typeface="Arial"/>
                <a:cs typeface="Arial"/>
              </a:rPr>
              <a:t>:</a:t>
            </a:r>
            <a:r>
              <a:rPr lang="es-ES" sz="3300" b="1" spc="-80" dirty="0">
                <a:solidFill>
                  <a:srgbClr val="D23625"/>
                </a:solidFill>
                <a:latin typeface="Arial"/>
                <a:cs typeface="Arial"/>
              </a:rPr>
              <a:t>00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7284" y="8107423"/>
            <a:ext cx="1060450" cy="527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75" dirty="0">
                <a:solidFill>
                  <a:srgbClr val="D23625"/>
                </a:solidFill>
                <a:latin typeface="Arial"/>
                <a:cs typeface="Arial"/>
              </a:rPr>
              <a:t>10:</a:t>
            </a:r>
            <a:r>
              <a:rPr lang="es-ES" sz="3300" b="1" spc="-75" dirty="0">
                <a:solidFill>
                  <a:srgbClr val="D23625"/>
                </a:solidFill>
                <a:latin typeface="Arial"/>
                <a:cs typeface="Arial"/>
              </a:rPr>
              <a:t>15</a:t>
            </a:r>
            <a:endParaRPr sz="3300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6982" y="692335"/>
            <a:ext cx="1826960" cy="221145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15" dirty="0"/>
              <a:t>©</a:t>
            </a:r>
            <a:r>
              <a:rPr spc="45" dirty="0"/>
              <a:t> </a:t>
            </a:r>
            <a:r>
              <a:rPr spc="5" dirty="0"/>
              <a:t>Madrid</a:t>
            </a:r>
            <a:r>
              <a:rPr spc="80" dirty="0"/>
              <a:t> </a:t>
            </a:r>
            <a:r>
              <a:rPr spc="5" dirty="0"/>
              <a:t>Excelente</a:t>
            </a:r>
            <a:r>
              <a:rPr spc="80" dirty="0"/>
              <a:t> </a:t>
            </a:r>
            <a:r>
              <a:rPr spc="10" dirty="0"/>
              <a:t>2022.</a:t>
            </a:r>
            <a:r>
              <a:rPr spc="40" dirty="0"/>
              <a:t> </a:t>
            </a:r>
            <a:r>
              <a:rPr spc="10" dirty="0"/>
              <a:t>Todos</a:t>
            </a:r>
            <a:r>
              <a:rPr spc="35" dirty="0"/>
              <a:t> </a:t>
            </a:r>
            <a:r>
              <a:rPr spc="10" dirty="0"/>
              <a:t>los</a:t>
            </a:r>
            <a:r>
              <a:rPr spc="70" dirty="0"/>
              <a:t> </a:t>
            </a:r>
            <a:r>
              <a:rPr spc="15" dirty="0"/>
              <a:t>derechos</a:t>
            </a:r>
            <a:r>
              <a:rPr spc="35" dirty="0"/>
              <a:t> </a:t>
            </a:r>
            <a:r>
              <a:rPr spc="15" dirty="0"/>
              <a:t>reservados.</a:t>
            </a:r>
            <a:r>
              <a:rPr spc="45" dirty="0"/>
              <a:t> </a:t>
            </a:r>
            <a:r>
              <a:rPr spc="15" dirty="0"/>
              <a:t>Fundación</a:t>
            </a:r>
            <a:r>
              <a:rPr spc="80" dirty="0"/>
              <a:t> </a:t>
            </a:r>
            <a:r>
              <a:rPr spc="5" dirty="0"/>
              <a:t>Madrid</a:t>
            </a:r>
            <a:r>
              <a:rPr spc="80" dirty="0"/>
              <a:t> </a:t>
            </a:r>
            <a:r>
              <a:rPr spc="10" dirty="0"/>
              <a:t>por</a:t>
            </a:r>
            <a:r>
              <a:rPr spc="55" dirty="0"/>
              <a:t> </a:t>
            </a:r>
            <a:r>
              <a:rPr spc="10" dirty="0"/>
              <a:t>la</a:t>
            </a:r>
            <a:r>
              <a:rPr spc="50" dirty="0"/>
              <a:t> </a:t>
            </a:r>
            <a:r>
              <a:rPr spc="10" dirty="0"/>
              <a:t>Competitividad.</a:t>
            </a:r>
            <a:r>
              <a:rPr spc="95" dirty="0"/>
              <a:t> </a:t>
            </a:r>
            <a:r>
              <a:rPr spc="10" dirty="0"/>
              <a:t>Consejería</a:t>
            </a:r>
            <a:r>
              <a:rPr spc="45" dirty="0"/>
              <a:t> </a:t>
            </a:r>
            <a:r>
              <a:rPr spc="5" dirty="0"/>
              <a:t>de</a:t>
            </a:r>
            <a:r>
              <a:rPr spc="50" dirty="0"/>
              <a:t> </a:t>
            </a:r>
            <a:r>
              <a:rPr spc="10" dirty="0"/>
              <a:t>Economía,</a:t>
            </a:r>
            <a:r>
              <a:rPr spc="30" dirty="0"/>
              <a:t> </a:t>
            </a:r>
            <a:r>
              <a:rPr spc="15" dirty="0"/>
              <a:t>Hacienda</a:t>
            </a:r>
            <a:r>
              <a:rPr spc="85" dirty="0"/>
              <a:t> </a:t>
            </a:r>
            <a:r>
              <a:rPr spc="10" dirty="0"/>
              <a:t>y</a:t>
            </a:r>
            <a:r>
              <a:rPr spc="40" dirty="0"/>
              <a:t> </a:t>
            </a:r>
            <a:r>
              <a:rPr spc="15" dirty="0"/>
              <a:t>Empleo.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68166" y="10111106"/>
            <a:ext cx="2462752" cy="78908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36617" y="4555799"/>
            <a:ext cx="12545695" cy="1357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70"/>
              </a:lnSpc>
            </a:pPr>
            <a:r>
              <a:rPr sz="9550" b="1" spc="-150" dirty="0">
                <a:latin typeface="Arial"/>
                <a:cs typeface="Arial"/>
              </a:rPr>
              <a:t>Título</a:t>
            </a:r>
            <a:r>
              <a:rPr sz="9550" b="1" spc="-420" dirty="0">
                <a:latin typeface="Arial"/>
                <a:cs typeface="Arial"/>
              </a:rPr>
              <a:t> </a:t>
            </a:r>
            <a:r>
              <a:rPr sz="9550" b="1" spc="-85" dirty="0">
                <a:latin typeface="Arial"/>
                <a:cs typeface="Arial"/>
              </a:rPr>
              <a:t>de</a:t>
            </a:r>
            <a:r>
              <a:rPr sz="9550" b="1" spc="-395" dirty="0">
                <a:latin typeface="Arial"/>
                <a:cs typeface="Arial"/>
              </a:rPr>
              <a:t> </a:t>
            </a:r>
            <a:r>
              <a:rPr sz="9550" b="1" spc="-90" dirty="0">
                <a:latin typeface="Arial"/>
                <a:cs typeface="Arial"/>
              </a:rPr>
              <a:t>la</a:t>
            </a:r>
            <a:r>
              <a:rPr sz="9550" b="1" spc="-395" dirty="0">
                <a:latin typeface="Arial"/>
                <a:cs typeface="Arial"/>
              </a:rPr>
              <a:t> </a:t>
            </a:r>
            <a:r>
              <a:rPr sz="9550" b="1" spc="-170" dirty="0">
                <a:latin typeface="Arial"/>
                <a:cs typeface="Arial"/>
              </a:rPr>
              <a:t>diapositiva</a:t>
            </a:r>
            <a:endParaRPr sz="95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104099" cy="663812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795894" y="7596809"/>
            <a:ext cx="4512310" cy="23839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985" algn="ctr">
              <a:lnSpc>
                <a:spcPts val="3090"/>
              </a:lnSpc>
              <a:spcBef>
                <a:spcPts val="90"/>
              </a:spcBef>
            </a:pPr>
            <a:r>
              <a:rPr sz="2650" b="1" spc="-10" dirty="0">
                <a:latin typeface="Arial"/>
                <a:cs typeface="Arial"/>
              </a:rPr>
              <a:t>Madrid</a:t>
            </a:r>
            <a:r>
              <a:rPr sz="2650" b="1" spc="-30" dirty="0">
                <a:latin typeface="Arial"/>
                <a:cs typeface="Arial"/>
              </a:rPr>
              <a:t> </a:t>
            </a:r>
            <a:r>
              <a:rPr sz="2650" b="1" spc="-10" dirty="0">
                <a:latin typeface="Arial"/>
                <a:cs typeface="Arial"/>
              </a:rPr>
              <a:t>Excelente</a:t>
            </a:r>
            <a:endParaRPr sz="2650" dirty="0">
              <a:latin typeface="Arial"/>
              <a:cs typeface="Arial"/>
            </a:endParaRPr>
          </a:p>
          <a:p>
            <a:pPr marL="1270" algn="ctr">
              <a:lnSpc>
                <a:spcPts val="2250"/>
              </a:lnSpc>
            </a:pPr>
            <a:r>
              <a:rPr sz="1950" spc="10" dirty="0">
                <a:latin typeface="Arial MT"/>
                <a:cs typeface="Arial MT"/>
              </a:rPr>
              <a:t>Fundación</a:t>
            </a:r>
            <a:r>
              <a:rPr sz="1950" spc="3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Madrid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por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la </a:t>
            </a:r>
            <a:r>
              <a:rPr sz="1950" spc="10" dirty="0" err="1">
                <a:latin typeface="Arial MT"/>
                <a:cs typeface="Arial MT"/>
              </a:rPr>
              <a:t>Competitividad</a:t>
            </a:r>
            <a:endParaRPr lang="es-ES" sz="1950" spc="10" dirty="0">
              <a:latin typeface="Arial MT"/>
              <a:cs typeface="Arial MT"/>
            </a:endParaRPr>
          </a:p>
          <a:p>
            <a:pPr marL="1270" algn="ctr">
              <a:lnSpc>
                <a:spcPts val="2250"/>
              </a:lnSpc>
            </a:pPr>
            <a:endParaRPr lang="es-ES" sz="1950" spc="10" dirty="0">
              <a:latin typeface="Arial MT"/>
              <a:cs typeface="Arial MT"/>
            </a:endParaRPr>
          </a:p>
          <a:p>
            <a:pPr marL="1270" algn="ctr">
              <a:lnSpc>
                <a:spcPts val="2250"/>
              </a:lnSpc>
            </a:pPr>
            <a:r>
              <a:rPr lang="es-ES" sz="1950" spc="10" dirty="0">
                <a:latin typeface="Arial MT"/>
                <a:cs typeface="Arial MT"/>
                <a:hlinkClick r:id="rId4"/>
              </a:rPr>
              <a:t>Solicita el sello</a:t>
            </a:r>
            <a:endParaRPr lang="es-ES" sz="1950" dirty="0">
              <a:latin typeface="Arial MT"/>
              <a:cs typeface="Arial MT"/>
            </a:endParaRPr>
          </a:p>
          <a:p>
            <a:pPr marL="3175" algn="ctr">
              <a:lnSpc>
                <a:spcPts val="2240"/>
              </a:lnSpc>
              <a:spcBef>
                <a:spcPts val="1935"/>
              </a:spcBef>
            </a:pPr>
            <a:r>
              <a:rPr lang="es-ES" sz="1950" spc="10" dirty="0">
                <a:latin typeface="Arial MT"/>
                <a:cs typeface="Arial MT"/>
              </a:rPr>
              <a:t>T.</a:t>
            </a:r>
            <a:r>
              <a:rPr lang="es-ES" sz="1950" spc="-30" dirty="0">
                <a:latin typeface="Arial MT"/>
                <a:cs typeface="Arial MT"/>
              </a:rPr>
              <a:t> </a:t>
            </a:r>
            <a:r>
              <a:rPr lang="es-ES" sz="1950" spc="15" dirty="0">
                <a:latin typeface="Arial MT"/>
                <a:cs typeface="Arial MT"/>
              </a:rPr>
              <a:t>+34</a:t>
            </a:r>
            <a:r>
              <a:rPr lang="es-ES" sz="1950" spc="-10" dirty="0">
                <a:latin typeface="Arial MT"/>
                <a:cs typeface="Arial MT"/>
              </a:rPr>
              <a:t> </a:t>
            </a:r>
            <a:r>
              <a:rPr lang="es-ES" sz="1950" spc="15" dirty="0">
                <a:latin typeface="Arial MT"/>
                <a:cs typeface="Arial MT"/>
              </a:rPr>
              <a:t>912</a:t>
            </a:r>
            <a:r>
              <a:rPr lang="es-ES" sz="1950" dirty="0">
                <a:latin typeface="Arial MT"/>
                <a:cs typeface="Arial MT"/>
              </a:rPr>
              <a:t> </a:t>
            </a:r>
            <a:r>
              <a:rPr lang="es-ES" sz="1950" spc="15" dirty="0">
                <a:latin typeface="Arial MT"/>
                <a:cs typeface="Arial MT"/>
              </a:rPr>
              <a:t>202</a:t>
            </a:r>
            <a:r>
              <a:rPr lang="es-ES" sz="1950" spc="-15" dirty="0">
                <a:latin typeface="Arial MT"/>
                <a:cs typeface="Arial MT"/>
              </a:rPr>
              <a:t> </a:t>
            </a:r>
            <a:r>
              <a:rPr lang="es-ES" sz="1950" spc="15" dirty="0">
                <a:latin typeface="Arial MT"/>
                <a:cs typeface="Arial MT"/>
              </a:rPr>
              <a:t>800</a:t>
            </a:r>
            <a:endParaRPr lang="es-ES" sz="1950" dirty="0">
              <a:latin typeface="Arial MT"/>
              <a:cs typeface="Arial MT"/>
            </a:endParaRPr>
          </a:p>
          <a:p>
            <a:pPr marL="12700" marR="5080" indent="2540" algn="ctr">
              <a:lnSpc>
                <a:spcPts val="2140"/>
              </a:lnSpc>
              <a:spcBef>
                <a:spcPts val="140"/>
              </a:spcBef>
            </a:pPr>
            <a:r>
              <a:rPr sz="1950" spc="10" dirty="0">
                <a:latin typeface="Arial MT"/>
                <a:cs typeface="Arial MT"/>
              </a:rPr>
              <a:t>madridexcelente.com</a:t>
            </a:r>
            <a:endParaRPr lang="es-ES" sz="1950" spc="10" dirty="0">
              <a:latin typeface="Arial MT"/>
              <a:cs typeface="Arial MT"/>
            </a:endParaRPr>
          </a:p>
          <a:p>
            <a:pPr marL="12700" marR="5080" indent="2540" algn="ctr">
              <a:lnSpc>
                <a:spcPts val="2140"/>
              </a:lnSpc>
              <a:spcBef>
                <a:spcPts val="140"/>
              </a:spcBef>
            </a:pPr>
            <a:r>
              <a:rPr lang="es-ES" sz="2000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direccion@madridexcelente.com</a:t>
            </a:r>
            <a:endParaRPr sz="1950" dirty="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66213" y="5218270"/>
            <a:ext cx="1771673" cy="230066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73016" y="10226704"/>
            <a:ext cx="1558067" cy="37946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15" dirty="0"/>
              <a:t>©</a:t>
            </a:r>
            <a:r>
              <a:rPr spc="45" dirty="0"/>
              <a:t> </a:t>
            </a:r>
            <a:r>
              <a:rPr spc="5" dirty="0"/>
              <a:t>Madrid</a:t>
            </a:r>
            <a:r>
              <a:rPr spc="80" dirty="0"/>
              <a:t> </a:t>
            </a:r>
            <a:r>
              <a:rPr spc="5" dirty="0"/>
              <a:t>Excelente</a:t>
            </a:r>
            <a:r>
              <a:rPr spc="80" dirty="0"/>
              <a:t> </a:t>
            </a:r>
            <a:r>
              <a:rPr spc="10" dirty="0"/>
              <a:t>2022.</a:t>
            </a:r>
            <a:r>
              <a:rPr spc="40" dirty="0"/>
              <a:t> </a:t>
            </a:r>
            <a:r>
              <a:rPr spc="10" dirty="0"/>
              <a:t>Todos</a:t>
            </a:r>
            <a:r>
              <a:rPr spc="35" dirty="0"/>
              <a:t> </a:t>
            </a:r>
            <a:r>
              <a:rPr spc="10" dirty="0"/>
              <a:t>los</a:t>
            </a:r>
            <a:r>
              <a:rPr spc="70" dirty="0"/>
              <a:t> </a:t>
            </a:r>
            <a:r>
              <a:rPr spc="15" dirty="0"/>
              <a:t>derechos</a:t>
            </a:r>
            <a:r>
              <a:rPr spc="35" dirty="0"/>
              <a:t> </a:t>
            </a:r>
            <a:r>
              <a:rPr spc="15" dirty="0"/>
              <a:t>reservados.</a:t>
            </a:r>
            <a:r>
              <a:rPr spc="45" dirty="0"/>
              <a:t> </a:t>
            </a:r>
            <a:r>
              <a:rPr spc="15" dirty="0"/>
              <a:t>Fundación</a:t>
            </a:r>
            <a:r>
              <a:rPr spc="80" dirty="0"/>
              <a:t> </a:t>
            </a:r>
            <a:r>
              <a:rPr spc="5" dirty="0"/>
              <a:t>Madrid</a:t>
            </a:r>
            <a:r>
              <a:rPr spc="80" dirty="0"/>
              <a:t> </a:t>
            </a:r>
            <a:r>
              <a:rPr spc="10" dirty="0"/>
              <a:t>por</a:t>
            </a:r>
            <a:r>
              <a:rPr spc="55" dirty="0"/>
              <a:t> </a:t>
            </a:r>
            <a:r>
              <a:rPr spc="10" dirty="0"/>
              <a:t>la</a:t>
            </a:r>
            <a:r>
              <a:rPr spc="50" dirty="0"/>
              <a:t> </a:t>
            </a:r>
            <a:r>
              <a:rPr spc="10" dirty="0"/>
              <a:t>Competitividad.</a:t>
            </a:r>
            <a:r>
              <a:rPr spc="95" dirty="0"/>
              <a:t> </a:t>
            </a:r>
            <a:r>
              <a:rPr spc="10" dirty="0"/>
              <a:t>Consejería</a:t>
            </a:r>
            <a:r>
              <a:rPr spc="45" dirty="0"/>
              <a:t> </a:t>
            </a:r>
            <a:r>
              <a:rPr spc="5" dirty="0"/>
              <a:t>de</a:t>
            </a:r>
            <a:r>
              <a:rPr spc="50" dirty="0"/>
              <a:t> </a:t>
            </a:r>
            <a:r>
              <a:rPr spc="10" dirty="0"/>
              <a:t>Economía,</a:t>
            </a:r>
            <a:r>
              <a:rPr spc="30" dirty="0"/>
              <a:t> </a:t>
            </a:r>
            <a:r>
              <a:rPr spc="15" dirty="0"/>
              <a:t>Hacienda</a:t>
            </a:r>
            <a:r>
              <a:rPr spc="85" dirty="0"/>
              <a:t> </a:t>
            </a:r>
            <a:r>
              <a:rPr spc="10" dirty="0"/>
              <a:t>y</a:t>
            </a:r>
            <a:r>
              <a:rPr spc="40" dirty="0"/>
              <a:t> </a:t>
            </a:r>
            <a:r>
              <a:rPr spc="15" dirty="0"/>
              <a:t>Empleo.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613</Words>
  <Application>Microsoft Office PowerPoint</Application>
  <PresentationFormat>Personalizado</PresentationFormat>
  <Paragraphs>54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Arial MT</vt:lpstr>
      <vt:lpstr>Calibri</vt:lpstr>
      <vt:lpstr>Tahoma</vt:lpstr>
      <vt:lpstr>Office Theme</vt:lpstr>
      <vt:lpstr>Un proyecto para conectar empresas y  despertar ideas</vt:lpstr>
      <vt:lpstr>El mejor MADRID de  la historia</vt:lpstr>
      <vt:lpstr>Presentación de PowerPoint</vt:lpstr>
      <vt:lpstr>Dirigido a empresarios, emprendedores y  profesionales que buscan innovar, aprender, y  ampliar sus contactos empresariales.</vt:lpstr>
      <vt:lpstr>Inspiring Mornings Madrid se organiza con los  siguientes objetivos:</vt:lpstr>
      <vt:lpstr>Agenda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Elena Mantilla</dc:creator>
  <cp:lastModifiedBy>Mar Ruiz</cp:lastModifiedBy>
  <cp:revision>2</cp:revision>
  <dcterms:created xsi:type="dcterms:W3CDTF">2024-01-16T08:53:50Z</dcterms:created>
  <dcterms:modified xsi:type="dcterms:W3CDTF">2024-01-16T09:40:55Z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2024-01-12T00:00:00Z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2024-01-16T00:00:00Z</vt:filetime>
  </property>
</Properties>
</file>